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3" r:id="rId2"/>
    <p:sldId id="368" r:id="rId3"/>
    <p:sldId id="286" r:id="rId4"/>
    <p:sldId id="356" r:id="rId5"/>
    <p:sldId id="287" r:id="rId6"/>
    <p:sldId id="288" r:id="rId7"/>
    <p:sldId id="291" r:id="rId8"/>
    <p:sldId id="256" r:id="rId9"/>
    <p:sldId id="290" r:id="rId10"/>
    <p:sldId id="369" r:id="rId11"/>
    <p:sldId id="274" r:id="rId12"/>
    <p:sldId id="3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208" autoAdjust="0"/>
  </p:normalViewPr>
  <p:slideViewPr>
    <p:cSldViewPr snapToGrid="0">
      <p:cViewPr>
        <p:scale>
          <a:sx n="75" d="100"/>
          <a:sy n="75" d="100"/>
        </p:scale>
        <p:origin x="259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Samsung\Desktop\&#1050;&#1086;&#1087;&#1080;&#1103;%20&#1055;&#1088;&#1086;&#1077;&#1082;&#1090;&#1099;_19.10.18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ySamsung\Desktop\&#1050;&#1086;&#1087;&#1080;&#1103;%20&#1055;&#1088;&#1086;&#1077;&#1082;&#1090;&#1099;_19.10.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Модель работы ЭСКО</a:t>
            </a:r>
          </a:p>
        </c:rich>
      </c:tx>
      <c:layout>
        <c:manualLayout>
          <c:xMode val="edge"/>
          <c:yMode val="edge"/>
          <c:x val="0.3160031126645948"/>
          <c:y val="2.12493123254042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6339290886007919E-2"/>
          <c:y val="0.12581199143870225"/>
          <c:w val="0.88681736687768642"/>
          <c:h val="0.7217882751983381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Лист1!$A$5</c:f>
              <c:strCache>
                <c:ptCount val="1"/>
                <c:pt idx="0">
                  <c:v>инвестиции ЭСКО в заказчика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820948932844997E-3"/>
                  <c:y val="-5.79123049346092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2E-451E-B249-493676317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A2E-451E-B249-4936763174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Лист1!$B$1:$K$1</c:f>
              <c:strCache>
                <c:ptCount val="10"/>
                <c:pt idx="0">
                  <c:v> -3 год</c:v>
                </c:pt>
                <c:pt idx="1">
                  <c:v> -2 год</c:v>
                </c:pt>
                <c:pt idx="2">
                  <c:v> -1 год</c:v>
                </c:pt>
                <c:pt idx="3">
                  <c:v>0</c:v>
                </c:pt>
                <c:pt idx="4">
                  <c:v>1 год</c:v>
                </c:pt>
                <c:pt idx="5">
                  <c:v>2 год</c:v>
                </c:pt>
                <c:pt idx="6">
                  <c:v>3 год</c:v>
                </c:pt>
                <c:pt idx="7">
                  <c:v>4 год</c:v>
                </c:pt>
                <c:pt idx="8">
                  <c:v>5 год</c:v>
                </c:pt>
                <c:pt idx="9">
                  <c:v>… год</c:v>
                </c:pt>
              </c:strCache>
            </c:strRef>
          </c:cat>
          <c:val>
            <c:numRef>
              <c:f>Лист1!$B$5:$K$5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3">
                  <c:v>-65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A2E-451E-B249-4936763174AE}"/>
            </c:ext>
          </c:extLst>
        </c:ser>
        <c:ser>
          <c:idx val="2"/>
          <c:order val="1"/>
          <c:tx>
            <c:strRef>
              <c:f>Лист1!$A$2</c:f>
              <c:strCache>
                <c:ptCount val="1"/>
                <c:pt idx="0">
                  <c:v>потребл. энергии и сопутсв. расходы Заказчика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A2E-451E-B249-4936763174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Лист1!$B$1:$K$1</c:f>
              <c:strCache>
                <c:ptCount val="10"/>
                <c:pt idx="0">
                  <c:v> -3 год</c:v>
                </c:pt>
                <c:pt idx="1">
                  <c:v> -2 год</c:v>
                </c:pt>
                <c:pt idx="2">
                  <c:v> -1 год</c:v>
                </c:pt>
                <c:pt idx="3">
                  <c:v>0</c:v>
                </c:pt>
                <c:pt idx="4">
                  <c:v>1 год</c:v>
                </c:pt>
                <c:pt idx="5">
                  <c:v>2 год</c:v>
                </c:pt>
                <c:pt idx="6">
                  <c:v>3 год</c:v>
                </c:pt>
                <c:pt idx="7">
                  <c:v>4 год</c:v>
                </c:pt>
                <c:pt idx="8">
                  <c:v>5 год</c:v>
                </c:pt>
                <c:pt idx="9">
                  <c:v>… год</c:v>
                </c:pt>
              </c:strCache>
            </c:strRef>
          </c:cat>
          <c:val>
            <c:numRef>
              <c:f>Лист1!$B$2:$K$2</c:f>
              <c:numCache>
                <c:formatCode>General</c:formatCode>
                <c:ptCount val="10"/>
                <c:pt idx="0">
                  <c:v>57</c:v>
                </c:pt>
                <c:pt idx="1">
                  <c:v>57</c:v>
                </c:pt>
                <c:pt idx="2">
                  <c:v>57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A2E-451E-B249-4936763174AE}"/>
            </c:ext>
          </c:extLst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сервисное обслуживание ЭСКО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298075190525049E-2"/>
                  <c:y val="-7.89713249108307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A2E-451E-B249-493676317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4462846798534988E-2"/>
                  <c:y val="-7.89713249108307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A2E-451E-B249-493676317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8534467225396885E-2"/>
                  <c:y val="-7.89713249108307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A2E-451E-B249-493676317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1498657011965881E-2"/>
                  <c:y val="-7.89713249108307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3A2E-451E-B249-493676317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4462846798534988E-2"/>
                  <c:y val="-7.89713249108307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A2E-451E-B249-493676317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8534467225396885E-2"/>
                  <c:y val="-7.89713249108307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3A2E-451E-B249-4936763174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Лист1!$B$1:$K$1</c:f>
              <c:strCache>
                <c:ptCount val="10"/>
                <c:pt idx="0">
                  <c:v> -3 год</c:v>
                </c:pt>
                <c:pt idx="1">
                  <c:v> -2 год</c:v>
                </c:pt>
                <c:pt idx="2">
                  <c:v> -1 год</c:v>
                </c:pt>
                <c:pt idx="3">
                  <c:v>0</c:v>
                </c:pt>
                <c:pt idx="4">
                  <c:v>1 год</c:v>
                </c:pt>
                <c:pt idx="5">
                  <c:v>2 год</c:v>
                </c:pt>
                <c:pt idx="6">
                  <c:v>3 год</c:v>
                </c:pt>
                <c:pt idx="7">
                  <c:v>4 год</c:v>
                </c:pt>
                <c:pt idx="8">
                  <c:v>5 год</c:v>
                </c:pt>
                <c:pt idx="9">
                  <c:v>… год</c:v>
                </c:pt>
              </c:strCache>
            </c:strRef>
          </c:cat>
          <c:val>
            <c:numRef>
              <c:f>Лист1!$B$4:$K$4</c:f>
              <c:numCache>
                <c:formatCode>General</c:formatCode>
                <c:ptCount val="10"/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3A2E-451E-B249-4936763174AE}"/>
            </c:ext>
          </c:extLst>
        </c:ser>
        <c:ser>
          <c:idx val="0"/>
          <c:order val="3"/>
          <c:tx>
            <c:strRef>
              <c:f>Лист1!$A$3</c:f>
              <c:strCache>
                <c:ptCount val="1"/>
                <c:pt idx="0">
                  <c:v>возмещение инвест. затрат  ЭСКО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3A2E-451E-B249-4936763174A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3A2E-451E-B249-4936763174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Лист1!$B$1:$K$1</c:f>
              <c:strCache>
                <c:ptCount val="10"/>
                <c:pt idx="0">
                  <c:v> -3 год</c:v>
                </c:pt>
                <c:pt idx="1">
                  <c:v> -2 год</c:v>
                </c:pt>
                <c:pt idx="2">
                  <c:v> -1 год</c:v>
                </c:pt>
                <c:pt idx="3">
                  <c:v>0</c:v>
                </c:pt>
                <c:pt idx="4">
                  <c:v>1 год</c:v>
                </c:pt>
                <c:pt idx="5">
                  <c:v>2 год</c:v>
                </c:pt>
                <c:pt idx="6">
                  <c:v>3 год</c:v>
                </c:pt>
                <c:pt idx="7">
                  <c:v>4 год</c:v>
                </c:pt>
                <c:pt idx="8">
                  <c:v>5 год</c:v>
                </c:pt>
                <c:pt idx="9">
                  <c:v>… год</c:v>
                </c:pt>
              </c:strCache>
            </c:strRef>
          </c:cat>
          <c:val>
            <c:numRef>
              <c:f>Лист1!$B$3:$K$3</c:f>
              <c:numCache>
                <c:formatCode>General</c:formatCode>
                <c:ptCount val="10"/>
                <c:pt idx="4">
                  <c:v>27</c:v>
                </c:pt>
                <c:pt idx="5">
                  <c:v>27</c:v>
                </c:pt>
                <c:pt idx="6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3A2E-451E-B249-4936763174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1741712"/>
        <c:axId val="313727880"/>
      </c:barChart>
      <c:catAx>
        <c:axId val="31174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727880"/>
        <c:crosses val="autoZero"/>
        <c:auto val="1"/>
        <c:lblAlgn val="ctr"/>
        <c:lblOffset val="100"/>
        <c:noMultiLvlLbl val="0"/>
      </c:catAx>
      <c:valAx>
        <c:axId val="313727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74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54857627405122E-2"/>
          <c:y val="0.91376041885573622"/>
          <c:w val="0.98944515035210823"/>
          <c:h val="7.89450435895342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38-401C-B15F-5777B7F0D22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38-401C-B15F-5777B7F0D22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38-401C-B15F-5777B7F0D22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38-401C-B15F-5777B7F0D228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38-401C-B15F-5777B7F0D228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838-401C-B15F-5777B7F0D228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838-401C-B15F-5777B7F0D228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838-401C-B15F-5777B7F0D228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838-401C-B15F-5777B7F0D228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838-401C-B15F-5777B7F0D22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838-401C-B15F-5777B7F0D228}"/>
              </c:ext>
            </c:extLst>
          </c:dPt>
          <c:dPt>
            <c:idx val="11"/>
            <c:bubble3D val="0"/>
            <c:spPr>
              <a:solidFill>
                <a:schemeClr val="accent4">
                  <a:lumMod val="8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838-401C-B15F-5777B7F0D228}"/>
              </c:ext>
            </c:extLst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838-401C-B15F-5777B7F0D228}"/>
              </c:ext>
            </c:extLst>
          </c:dPt>
          <c:dLbls>
            <c:delete val="1"/>
          </c:dLbls>
          <c:cat>
            <c:strRef>
              <c:f>Лист2!$J$2:$J$14</c:f>
              <c:strCache>
                <c:ptCount val="13"/>
                <c:pt idx="0">
                  <c:v>АКМ</c:v>
                </c:pt>
                <c:pt idx="1">
                  <c:v>АКТ</c:v>
                </c:pt>
                <c:pt idx="2">
                  <c:v>АЛМ</c:v>
                </c:pt>
                <c:pt idx="3">
                  <c:v>ВКО</c:v>
                </c:pt>
                <c:pt idx="4">
                  <c:v>ЖМБ</c:v>
                </c:pt>
                <c:pt idx="5">
                  <c:v>ЗКО</c:v>
                </c:pt>
                <c:pt idx="6">
                  <c:v>КЗЛ</c:v>
                </c:pt>
                <c:pt idx="7">
                  <c:v>КРГ</c:v>
                </c:pt>
                <c:pt idx="8">
                  <c:v>КСТ</c:v>
                </c:pt>
                <c:pt idx="9">
                  <c:v>МНГ</c:v>
                </c:pt>
                <c:pt idx="10">
                  <c:v>ПВЛ</c:v>
                </c:pt>
                <c:pt idx="11">
                  <c:v>СКО</c:v>
                </c:pt>
                <c:pt idx="12">
                  <c:v>ЮКО</c:v>
                </c:pt>
              </c:strCache>
            </c:strRef>
          </c:cat>
          <c:val>
            <c:numRef>
              <c:f>Лист2!$K$2:$K$14</c:f>
              <c:numCache>
                <c:formatCode>General</c:formatCode>
                <c:ptCount val="13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8</c:v>
                </c:pt>
                <c:pt idx="1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838-401C-B15F-5777B7F0D2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70-44E2-A6A8-ADB344350B8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70-44E2-A6A8-ADB344350B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70-44E2-A6A8-ADB344350B8D}"/>
              </c:ext>
            </c:extLst>
          </c:dPt>
          <c:cat>
            <c:strRef>
              <c:f>Лист2!$M$2:$M$4</c:f>
              <c:strCache>
                <c:ptCount val="3"/>
                <c:pt idx="0">
                  <c:v>Водоснабжение</c:v>
                </c:pt>
                <c:pt idx="1">
                  <c:v>Освещение</c:v>
                </c:pt>
                <c:pt idx="2">
                  <c:v>Теплоснабжение</c:v>
                </c:pt>
              </c:strCache>
            </c:strRef>
          </c:cat>
          <c:val>
            <c:numRef>
              <c:f>Лист2!$N$2:$N$4</c:f>
              <c:numCache>
                <c:formatCode>General</c:formatCode>
                <c:ptCount val="3"/>
                <c:pt idx="0">
                  <c:v>2</c:v>
                </c:pt>
                <c:pt idx="1">
                  <c:v>13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370-44E2-A6A8-ADB344350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1F38C-C2E4-4C38-8E5E-D09523B8D3F1}" type="doc">
      <dgm:prSet loTypeId="urn:microsoft.com/office/officeart/2005/8/layout/hierarchy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FEA1111-CC30-492D-86BA-F699DC3769BD}">
      <dgm:prSet phldrT="[Текст]" custT="1"/>
      <dgm:spPr/>
      <dgm:t>
        <a:bodyPr/>
        <a:lstStyle/>
        <a:p>
          <a:r>
            <a:rPr lang="kk-KZ" sz="1400">
              <a:solidFill>
                <a:schemeClr val="tx1"/>
              </a:solidFill>
            </a:rPr>
            <a:t>Энергосервисные компании</a:t>
          </a:r>
          <a:endParaRPr lang="ru-RU" sz="1400" dirty="0">
            <a:solidFill>
              <a:schemeClr val="tx1"/>
            </a:solidFill>
          </a:endParaRPr>
        </a:p>
      </dgm:t>
    </dgm:pt>
    <dgm:pt modelId="{BC8A9E79-6765-455C-886D-133F3734A731}" type="parTrans" cxnId="{7EA30480-3922-4660-B9F1-2705849CD66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00ABA39-C2F2-4F71-B287-FADD652D200D}" type="sibTrans" cxnId="{7EA30480-3922-4660-B9F1-2705849CD66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79D0E99-306E-4A14-AA81-9FCD7DA28646}">
      <dgm:prSet phldrT="[Текст]" custT="1"/>
      <dgm:spPr/>
      <dgm:t>
        <a:bodyPr/>
        <a:lstStyle/>
        <a:p>
          <a:r>
            <a:rPr lang="ru-RU" sz="1400">
              <a:solidFill>
                <a:schemeClr val="tx1"/>
              </a:solidFill>
            </a:rPr>
            <a:t>Производители оборудования</a:t>
          </a:r>
          <a:endParaRPr lang="ru-RU" sz="1400" dirty="0">
            <a:solidFill>
              <a:schemeClr val="tx1"/>
            </a:solidFill>
          </a:endParaRPr>
        </a:p>
      </dgm:t>
    </dgm:pt>
    <dgm:pt modelId="{A9F7EEB0-A00A-4D5F-85DF-D028B7311288}" type="parTrans" cxnId="{BF6BF98F-4D9C-48E0-8948-2FB15F0B11B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D56F9E6-8B42-4F96-89A3-CA7C9EF9A962}" type="sibTrans" cxnId="{BF6BF98F-4D9C-48E0-8948-2FB15F0B11B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98BA840-5BBC-49BC-85F1-2FBF5CAC623B}">
      <dgm:prSet phldrT="[Текст]" custT="1"/>
      <dgm:spPr/>
      <dgm:t>
        <a:bodyPr/>
        <a:lstStyle/>
        <a:p>
          <a:r>
            <a:rPr lang="kk-KZ" sz="1400">
              <a:solidFill>
                <a:schemeClr val="tx1"/>
              </a:solidFill>
            </a:rPr>
            <a:t>Подрядные организации</a:t>
          </a:r>
          <a:endParaRPr lang="ru-RU" sz="1400" dirty="0">
            <a:solidFill>
              <a:schemeClr val="tx1"/>
            </a:solidFill>
          </a:endParaRPr>
        </a:p>
      </dgm:t>
    </dgm:pt>
    <dgm:pt modelId="{4C5CFEF9-653D-48C8-A4E2-64DB36E10E5E}" type="parTrans" cxnId="{D02956FE-EBEF-47B4-AB44-6A1232EA8E98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D8B420C-7300-4D64-A81B-778945DE043B}" type="sibTrans" cxnId="{D02956FE-EBEF-47B4-AB44-6A1232EA8E98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6D10CC2-CA85-47C8-878A-3E268A9F2FB6}">
      <dgm:prSet phldrT="[Текст]" custT="1"/>
      <dgm:spPr/>
      <dgm:t>
        <a:bodyPr lIns="0" rIns="0"/>
        <a:lstStyle/>
        <a:p>
          <a:r>
            <a:rPr lang="kk-KZ" sz="1400">
              <a:solidFill>
                <a:schemeClr val="tx1"/>
              </a:solidFill>
            </a:rPr>
            <a:t>Другие специалисты в области энергетики</a:t>
          </a:r>
          <a:endParaRPr lang="ru-RU" sz="1400" dirty="0">
            <a:solidFill>
              <a:schemeClr val="tx1"/>
            </a:solidFill>
          </a:endParaRPr>
        </a:p>
      </dgm:t>
    </dgm:pt>
    <dgm:pt modelId="{8BD13718-883F-483F-9D02-C5B957DC4D75}" type="parTrans" cxnId="{FE28712E-2965-48EB-9F15-0D15A11EAB7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0371ED9-DA63-442B-8887-04411C0904E3}" type="sibTrans" cxnId="{FE28712E-2965-48EB-9F15-0D15A11EAB7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1ABE632-786D-4D27-BBE1-9FE1226A2524}">
      <dgm:prSet phldrT="[Текст]" custT="1"/>
      <dgm:spPr/>
      <dgm:t>
        <a:bodyPr/>
        <a:lstStyle/>
        <a:p>
          <a:r>
            <a:rPr lang="kk-KZ" sz="1400">
              <a:solidFill>
                <a:schemeClr val="tx1"/>
              </a:solidFill>
            </a:rPr>
            <a:t>Поставщики энергии</a:t>
          </a:r>
          <a:endParaRPr lang="ru-RU" sz="1400" dirty="0">
            <a:solidFill>
              <a:schemeClr val="tx1"/>
            </a:solidFill>
          </a:endParaRPr>
        </a:p>
      </dgm:t>
    </dgm:pt>
    <dgm:pt modelId="{BE96A83C-50B0-4255-9053-58A21A843D0F}" type="parTrans" cxnId="{F0A548EF-D6A7-4AAE-9717-2B3E03BE216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B96BD02-C657-4126-A8C7-BED8CD88AADD}" type="sibTrans" cxnId="{F0A548EF-D6A7-4AAE-9717-2B3E03BE216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25F8262-CD1D-4AA4-8B6E-FA02C8D775B6}">
      <dgm:prSet phldrT="[Текст]" custT="1"/>
      <dgm:spPr/>
      <dgm:t>
        <a:bodyPr/>
        <a:lstStyle/>
        <a:p>
          <a:r>
            <a:rPr lang="ru-RU" sz="1400">
              <a:solidFill>
                <a:schemeClr val="tx1"/>
              </a:solidFill>
            </a:rPr>
            <a:t>Строительные компании</a:t>
          </a:r>
          <a:endParaRPr lang="ru-RU" sz="1400" dirty="0">
            <a:solidFill>
              <a:schemeClr val="tx1"/>
            </a:solidFill>
          </a:endParaRPr>
        </a:p>
      </dgm:t>
    </dgm:pt>
    <dgm:pt modelId="{5D0EFFF3-4FA8-4E23-AD49-1AE8B8C5071A}" type="parTrans" cxnId="{DB1074F0-E39B-4BDB-BF6A-F1ABEC6EE25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97AB572-1167-4980-90DB-D36DC66208E9}" type="sibTrans" cxnId="{DB1074F0-E39B-4BDB-BF6A-F1ABEC6EE25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DE7D6D1-D16D-4C72-AE5E-179984F02BE9}">
      <dgm:prSet phldrT="[Текст]" custT="1"/>
      <dgm:spPr/>
      <dgm:t>
        <a:bodyPr/>
        <a:lstStyle/>
        <a:p>
          <a:r>
            <a:rPr lang="ru-RU" sz="1400">
              <a:solidFill>
                <a:schemeClr val="tx1"/>
              </a:solidFill>
            </a:rPr>
            <a:t>Инженерные и архитектурные фирмы</a:t>
          </a:r>
          <a:endParaRPr lang="ru-RU" sz="1400" b="1" dirty="0">
            <a:solidFill>
              <a:schemeClr val="tx1"/>
            </a:solidFill>
          </a:endParaRPr>
        </a:p>
      </dgm:t>
    </dgm:pt>
    <dgm:pt modelId="{5B424D8D-671A-4271-88B1-2207F936E784}" type="parTrans" cxnId="{867A3732-1E1D-4B2A-B9E1-AE0CF9B1633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1FB9277-899E-4D18-B342-A5255D37B1A5}" type="sibTrans" cxnId="{867A3732-1E1D-4B2A-B9E1-AE0CF9B1633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7294921-81B0-422A-97D5-B882F29E9A43}">
      <dgm:prSet phldrT="[Текст]" custT="1"/>
      <dgm:spPr/>
      <dgm:t>
        <a:bodyPr/>
        <a:lstStyle/>
        <a:p>
          <a:r>
            <a:rPr lang="ru-RU" sz="1400">
              <a:solidFill>
                <a:schemeClr val="tx1"/>
              </a:solidFill>
            </a:rPr>
            <a:t>Энергоаудиторы</a:t>
          </a:r>
          <a:endParaRPr lang="ru-RU" sz="1400" dirty="0">
            <a:solidFill>
              <a:schemeClr val="tx1"/>
            </a:solidFill>
          </a:endParaRPr>
        </a:p>
      </dgm:t>
    </dgm:pt>
    <dgm:pt modelId="{D542E500-C1F6-407C-8B38-23AAA7E98D58}" type="parTrans" cxnId="{F4835419-BA81-4097-8732-AAA181FF5C5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ED72DB4-9267-4108-8035-8541D71556E4}" type="sibTrans" cxnId="{F4835419-BA81-4097-8732-AAA181FF5C5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D279F5C-5FBD-48CE-A045-046567FA330B}">
      <dgm:prSet phldrT="[Текст]" custT="1"/>
      <dgm:spPr/>
      <dgm:t>
        <a:bodyPr/>
        <a:lstStyle/>
        <a:p>
          <a:r>
            <a:rPr lang="ru-RU" sz="1400">
              <a:solidFill>
                <a:schemeClr val="tx1"/>
              </a:solidFill>
            </a:rPr>
            <a:t>Установщики оборудования</a:t>
          </a:r>
          <a:endParaRPr lang="ru-RU" sz="1400" dirty="0">
            <a:solidFill>
              <a:schemeClr val="tx1"/>
            </a:solidFill>
          </a:endParaRPr>
        </a:p>
      </dgm:t>
    </dgm:pt>
    <dgm:pt modelId="{2019E19A-9527-4030-B3C3-D03D46480D6D}" type="parTrans" cxnId="{FC3C686A-37D9-42BF-9F62-9025CFD710A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747E4CC-6DDA-4023-B112-763A78B0A38B}" type="sibTrans" cxnId="{FC3C686A-37D9-42BF-9F62-9025CFD710A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0F72728-898C-402C-A4C5-CDF43E630224}">
      <dgm:prSet phldrT="[Текст]" custT="1"/>
      <dgm:spPr/>
      <dgm:t>
        <a:bodyPr/>
        <a:lstStyle/>
        <a:p>
          <a:r>
            <a:rPr lang="kk-KZ" sz="1400">
              <a:solidFill>
                <a:schemeClr val="tx1"/>
              </a:solidFill>
            </a:rPr>
            <a:t>Компании вырабатывающие энергию</a:t>
          </a:r>
          <a:endParaRPr lang="kk-KZ" sz="1400" dirty="0">
            <a:solidFill>
              <a:schemeClr val="tx1"/>
            </a:solidFill>
          </a:endParaRPr>
        </a:p>
      </dgm:t>
    </dgm:pt>
    <dgm:pt modelId="{DB5CB312-04C2-465D-B0D0-BE472018D7B8}" type="parTrans" cxnId="{931A6522-9975-4231-B31E-C920F15A726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613930C-2505-43FD-987F-E14805407787}" type="sibTrans" cxnId="{931A6522-9975-4231-B31E-C920F15A726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65AE196-64D5-4D50-8387-1B41F66CE37A}">
      <dgm:prSet phldrT="[Текст]" custT="1"/>
      <dgm:spPr/>
      <dgm:t>
        <a:bodyPr/>
        <a:lstStyle/>
        <a:p>
          <a:r>
            <a:rPr lang="kk-KZ" sz="1400">
              <a:solidFill>
                <a:schemeClr val="tx1"/>
              </a:solidFill>
            </a:rPr>
            <a:t>Компании поставляющие энергию</a:t>
          </a:r>
          <a:endParaRPr lang="kk-KZ" sz="1400" dirty="0">
            <a:solidFill>
              <a:schemeClr val="tx1"/>
            </a:solidFill>
          </a:endParaRPr>
        </a:p>
      </dgm:t>
    </dgm:pt>
    <dgm:pt modelId="{BFBC9E1B-1535-4A9A-AE54-08028E8772AD}" type="parTrans" cxnId="{BBC57AEC-4038-4FBA-89FD-5DD35B70E64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2605C10-F295-41EC-AD07-E6B10935EA2E}" type="sibTrans" cxnId="{BBC57AEC-4038-4FBA-89FD-5DD35B70E64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069289C-EB29-46AE-89FA-5A0718E29908}" type="pres">
      <dgm:prSet presAssocID="{37E1F38C-C2E4-4C38-8E5E-D09523B8D3F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01F809-28F2-4FFB-A7BE-052A2B5D77CA}" type="pres">
      <dgm:prSet presAssocID="{4FEA1111-CC30-492D-86BA-F699DC3769BD}" presName="vertOne" presStyleCnt="0"/>
      <dgm:spPr/>
    </dgm:pt>
    <dgm:pt modelId="{569A0390-5770-44A7-9069-9A6D2C76A278}" type="pres">
      <dgm:prSet presAssocID="{4FEA1111-CC30-492D-86BA-F699DC3769BD}" presName="txOne" presStyleLbl="node0" presStyleIdx="0" presStyleCnt="3" custScaleY="154861" custLinFactNeighborX="-3300" custLinFactNeighborY="-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9CFE52-48A5-43A8-85BD-AB0978641519}" type="pres">
      <dgm:prSet presAssocID="{4FEA1111-CC30-492D-86BA-F699DC3769BD}" presName="parTransOne" presStyleCnt="0"/>
      <dgm:spPr/>
    </dgm:pt>
    <dgm:pt modelId="{94E2F4AA-E740-4E3E-B660-7D59123F1DB3}" type="pres">
      <dgm:prSet presAssocID="{4FEA1111-CC30-492D-86BA-F699DC3769BD}" presName="horzOne" presStyleCnt="0"/>
      <dgm:spPr/>
    </dgm:pt>
    <dgm:pt modelId="{1D4E5F78-8EC3-4554-8677-DB4A195601B0}" type="pres">
      <dgm:prSet presAssocID="{61ABE632-786D-4D27-BBE1-9FE1226A2524}" presName="vertTwo" presStyleCnt="0"/>
      <dgm:spPr/>
    </dgm:pt>
    <dgm:pt modelId="{487C35C8-1CE1-40CD-BE9A-BDCC7A491E6A}" type="pres">
      <dgm:prSet presAssocID="{61ABE632-786D-4D27-BBE1-9FE1226A2524}" presName="txTwo" presStyleLbl="node2" presStyleIdx="0" presStyleCnt="5" custScaleY="157677" custLinFactNeighborX="-3300" custLinFactNeighborY="36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9ADA07-CA0E-4AB3-850A-282E463199AB}" type="pres">
      <dgm:prSet presAssocID="{61ABE632-786D-4D27-BBE1-9FE1226A2524}" presName="horzTwo" presStyleCnt="0"/>
      <dgm:spPr/>
    </dgm:pt>
    <dgm:pt modelId="{8279BF3A-7347-4996-AC70-19EA4A025C34}" type="pres">
      <dgm:prSet presAssocID="{E00ABA39-C2F2-4F71-B287-FADD652D200D}" presName="sibSpaceOne" presStyleCnt="0"/>
      <dgm:spPr/>
    </dgm:pt>
    <dgm:pt modelId="{2C65AC27-9D6E-4FDB-AA91-DC7D04D499FE}" type="pres">
      <dgm:prSet presAssocID="{2DE7D6D1-D16D-4C72-AE5E-179984F02BE9}" presName="vertOne" presStyleCnt="0"/>
      <dgm:spPr/>
    </dgm:pt>
    <dgm:pt modelId="{9720B9A9-80BB-43E4-865B-98B08C8D8A24}" type="pres">
      <dgm:prSet presAssocID="{2DE7D6D1-D16D-4C72-AE5E-179984F02BE9}" presName="txOne" presStyleLbl="node0" presStyleIdx="1" presStyleCnt="3" custLinFactNeighborX="892" custLinFactNeighborY="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EE4C76-E492-4912-9DE8-4A0B1C9B0720}" type="pres">
      <dgm:prSet presAssocID="{2DE7D6D1-D16D-4C72-AE5E-179984F02BE9}" presName="parTransOne" presStyleCnt="0"/>
      <dgm:spPr/>
    </dgm:pt>
    <dgm:pt modelId="{0751559F-D813-4AD4-A7C0-624340FA8F41}" type="pres">
      <dgm:prSet presAssocID="{2DE7D6D1-D16D-4C72-AE5E-179984F02BE9}" presName="horzOne" presStyleCnt="0"/>
      <dgm:spPr/>
    </dgm:pt>
    <dgm:pt modelId="{350BF627-85AB-4C51-9B36-ACE35A0F04E8}" type="pres">
      <dgm:prSet presAssocID="{479D0E99-306E-4A14-AA81-9FCD7DA28646}" presName="vertTwo" presStyleCnt="0"/>
      <dgm:spPr/>
    </dgm:pt>
    <dgm:pt modelId="{B5D4D7F9-2C50-4CF4-88A8-097583F3C4D2}" type="pres">
      <dgm:prSet presAssocID="{479D0E99-306E-4A14-AA81-9FCD7DA28646}" presName="txTwo" presStyleLbl="node2" presStyleIdx="1" presStyleCnt="5" custLinFactNeighborX="1858" custLinFactNeighborY="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652342-48E3-4CC9-A49D-61476E39CC4A}" type="pres">
      <dgm:prSet presAssocID="{479D0E99-306E-4A14-AA81-9FCD7DA28646}" presName="parTransTwo" presStyleCnt="0"/>
      <dgm:spPr/>
    </dgm:pt>
    <dgm:pt modelId="{E732FD8F-1B8E-4CE9-A9BD-47B0AD37AEF4}" type="pres">
      <dgm:prSet presAssocID="{479D0E99-306E-4A14-AA81-9FCD7DA28646}" presName="horzTwo" presStyleCnt="0"/>
      <dgm:spPr/>
    </dgm:pt>
    <dgm:pt modelId="{86841E59-1E38-4D7A-A2FE-EEB56741E71B}" type="pres">
      <dgm:prSet presAssocID="{125F8262-CD1D-4AA4-8B6E-FA02C8D775B6}" presName="vertThree" presStyleCnt="0"/>
      <dgm:spPr/>
    </dgm:pt>
    <dgm:pt modelId="{5828924B-16E2-46E3-BF6A-76A5A8511A26}" type="pres">
      <dgm:prSet presAssocID="{125F8262-CD1D-4AA4-8B6E-FA02C8D775B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1B79CE-A66F-45B0-82EA-755DB0CEBC2D}" type="pres">
      <dgm:prSet presAssocID="{125F8262-CD1D-4AA4-8B6E-FA02C8D775B6}" presName="horzThree" presStyleCnt="0"/>
      <dgm:spPr/>
    </dgm:pt>
    <dgm:pt modelId="{1B7A8BC3-DDDA-4560-AAA7-5398636CCF70}" type="pres">
      <dgm:prSet presAssocID="{ED56F9E6-8B42-4F96-89A3-CA7C9EF9A962}" presName="sibSpaceTwo" presStyleCnt="0"/>
      <dgm:spPr/>
    </dgm:pt>
    <dgm:pt modelId="{4CF38314-8489-4A9E-B0B1-00831A550A70}" type="pres">
      <dgm:prSet presAssocID="{798BA840-5BBC-49BC-85F1-2FBF5CAC623B}" presName="vertTwo" presStyleCnt="0"/>
      <dgm:spPr/>
    </dgm:pt>
    <dgm:pt modelId="{180F174C-36CE-4710-84BC-A5EC424FCDDC}" type="pres">
      <dgm:prSet presAssocID="{798BA840-5BBC-49BC-85F1-2FBF5CAC623B}" presName="txTwo" presStyleLbl="node2" presStyleIdx="2" presStyleCnt="5" custLinFactNeighborX="1858" custLinFactNeighborY="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5490FB-DFB9-4481-AF20-9102D2F3390F}" type="pres">
      <dgm:prSet presAssocID="{798BA840-5BBC-49BC-85F1-2FBF5CAC623B}" presName="parTransTwo" presStyleCnt="0"/>
      <dgm:spPr/>
    </dgm:pt>
    <dgm:pt modelId="{3C1C2F60-FC06-44C3-9E6C-B5D4A4562715}" type="pres">
      <dgm:prSet presAssocID="{798BA840-5BBC-49BC-85F1-2FBF5CAC623B}" presName="horzTwo" presStyleCnt="0"/>
      <dgm:spPr/>
    </dgm:pt>
    <dgm:pt modelId="{551C5005-2AD4-44A2-89D4-EA483C583372}" type="pres">
      <dgm:prSet presAssocID="{96D10CC2-CA85-47C8-878A-3E268A9F2FB6}" presName="vertThree" presStyleCnt="0"/>
      <dgm:spPr/>
    </dgm:pt>
    <dgm:pt modelId="{3C96513A-EFC7-47B3-8ADB-132DB94BA397}" type="pres">
      <dgm:prSet presAssocID="{96D10CC2-CA85-47C8-878A-3E268A9F2FB6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9546B4-89BA-4953-9106-AA797D21D904}" type="pres">
      <dgm:prSet presAssocID="{96D10CC2-CA85-47C8-878A-3E268A9F2FB6}" presName="horzThree" presStyleCnt="0"/>
      <dgm:spPr/>
    </dgm:pt>
    <dgm:pt modelId="{2B2CC0AA-5942-416B-8030-C2845835D809}" type="pres">
      <dgm:prSet presAssocID="{A1FB9277-899E-4D18-B342-A5255D37B1A5}" presName="sibSpaceOne" presStyleCnt="0"/>
      <dgm:spPr/>
    </dgm:pt>
    <dgm:pt modelId="{3013111E-01FC-466C-B5D1-73BC20700BBC}" type="pres">
      <dgm:prSet presAssocID="{D7294921-81B0-422A-97D5-B882F29E9A43}" presName="vertOne" presStyleCnt="0"/>
      <dgm:spPr/>
    </dgm:pt>
    <dgm:pt modelId="{335FDD25-9A1A-44A2-B871-527A43A17F91}" type="pres">
      <dgm:prSet presAssocID="{D7294921-81B0-422A-97D5-B882F29E9A43}" presName="txOne" presStyleLbl="node0" presStyleIdx="2" presStyleCnt="3" custLinFactNeighborX="892" custLinFactNeighborY="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86EA59-86DE-437B-8F46-C75F45DBAB60}" type="pres">
      <dgm:prSet presAssocID="{D7294921-81B0-422A-97D5-B882F29E9A43}" presName="parTransOne" presStyleCnt="0"/>
      <dgm:spPr/>
    </dgm:pt>
    <dgm:pt modelId="{62A790C7-BF54-4BB5-873C-0CF5B571BCF2}" type="pres">
      <dgm:prSet presAssocID="{D7294921-81B0-422A-97D5-B882F29E9A43}" presName="horzOne" presStyleCnt="0"/>
      <dgm:spPr/>
    </dgm:pt>
    <dgm:pt modelId="{841385EB-4DDC-49B9-896B-C5515212E005}" type="pres">
      <dgm:prSet presAssocID="{70F72728-898C-402C-A4C5-CDF43E630224}" presName="vertTwo" presStyleCnt="0"/>
      <dgm:spPr/>
    </dgm:pt>
    <dgm:pt modelId="{FCF58E80-DC9F-444B-81B8-DEA7ABEE5A4E}" type="pres">
      <dgm:prSet presAssocID="{70F72728-898C-402C-A4C5-CDF43E630224}" presName="txTwo" presStyleLbl="node2" presStyleIdx="3" presStyleCnt="5" custLinFactNeighborX="1858" custLinFactNeighborY="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3183DC-EA9E-4D2B-B205-563E9C8BB33D}" type="pres">
      <dgm:prSet presAssocID="{70F72728-898C-402C-A4C5-CDF43E630224}" presName="parTransTwo" presStyleCnt="0"/>
      <dgm:spPr/>
    </dgm:pt>
    <dgm:pt modelId="{79CA5AE8-C2EE-4799-9629-468957C21B89}" type="pres">
      <dgm:prSet presAssocID="{70F72728-898C-402C-A4C5-CDF43E630224}" presName="horzTwo" presStyleCnt="0"/>
      <dgm:spPr/>
    </dgm:pt>
    <dgm:pt modelId="{BE69DFBC-560D-4D18-A13A-350D422DB04A}" type="pres">
      <dgm:prSet presAssocID="{D65AE196-64D5-4D50-8387-1B41F66CE37A}" presName="vertThree" presStyleCnt="0"/>
      <dgm:spPr/>
    </dgm:pt>
    <dgm:pt modelId="{BD0E5DE9-A112-4A57-8E93-C3C4BA4B3388}" type="pres">
      <dgm:prSet presAssocID="{D65AE196-64D5-4D50-8387-1B41F66CE37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9417A2-78E6-48A7-A5B3-6A4BD4408D44}" type="pres">
      <dgm:prSet presAssocID="{D65AE196-64D5-4D50-8387-1B41F66CE37A}" presName="horzThree" presStyleCnt="0"/>
      <dgm:spPr/>
    </dgm:pt>
    <dgm:pt modelId="{E06FA1D1-F248-4CA9-898F-6BE5EFE85935}" type="pres">
      <dgm:prSet presAssocID="{5613930C-2505-43FD-987F-E14805407787}" presName="sibSpaceTwo" presStyleCnt="0"/>
      <dgm:spPr/>
    </dgm:pt>
    <dgm:pt modelId="{D24BC796-A093-4007-A65C-7E35C31D3E2D}" type="pres">
      <dgm:prSet presAssocID="{BD279F5C-5FBD-48CE-A045-046567FA330B}" presName="vertTwo" presStyleCnt="0"/>
      <dgm:spPr/>
    </dgm:pt>
    <dgm:pt modelId="{AB57010A-05A0-49C4-8C74-A8C3F7A98AB5}" type="pres">
      <dgm:prSet presAssocID="{BD279F5C-5FBD-48CE-A045-046567FA330B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364EB3-37BE-4F99-BCB4-A154DBDA5905}" type="pres">
      <dgm:prSet presAssocID="{BD279F5C-5FBD-48CE-A045-046567FA330B}" presName="horzTwo" presStyleCnt="0"/>
      <dgm:spPr/>
    </dgm:pt>
  </dgm:ptLst>
  <dgm:cxnLst>
    <dgm:cxn modelId="{2A8459E4-8626-40F5-8657-418E30B2DF0C}" type="presOf" srcId="{BD279F5C-5FBD-48CE-A045-046567FA330B}" destId="{AB57010A-05A0-49C4-8C74-A8C3F7A98AB5}" srcOrd="0" destOrd="0" presId="urn:microsoft.com/office/officeart/2005/8/layout/hierarchy4"/>
    <dgm:cxn modelId="{0722ABDF-C937-4C49-BA34-C33E87AF6740}" type="presOf" srcId="{4FEA1111-CC30-492D-86BA-F699DC3769BD}" destId="{569A0390-5770-44A7-9069-9A6D2C76A278}" srcOrd="0" destOrd="0" presId="urn:microsoft.com/office/officeart/2005/8/layout/hierarchy4"/>
    <dgm:cxn modelId="{7EA30480-3922-4660-B9F1-2705849CD663}" srcId="{37E1F38C-C2E4-4C38-8E5E-D09523B8D3F1}" destId="{4FEA1111-CC30-492D-86BA-F699DC3769BD}" srcOrd="0" destOrd="0" parTransId="{BC8A9E79-6765-455C-886D-133F3734A731}" sibTransId="{E00ABA39-C2F2-4F71-B287-FADD652D200D}"/>
    <dgm:cxn modelId="{B1F3F108-B969-433A-9340-03A015B8ABDF}" type="presOf" srcId="{125F8262-CD1D-4AA4-8B6E-FA02C8D775B6}" destId="{5828924B-16E2-46E3-BF6A-76A5A8511A26}" srcOrd="0" destOrd="0" presId="urn:microsoft.com/office/officeart/2005/8/layout/hierarchy4"/>
    <dgm:cxn modelId="{BF1199CB-3249-4187-9C3A-4D1DD47B2425}" type="presOf" srcId="{D65AE196-64D5-4D50-8387-1B41F66CE37A}" destId="{BD0E5DE9-A112-4A57-8E93-C3C4BA4B3388}" srcOrd="0" destOrd="0" presId="urn:microsoft.com/office/officeart/2005/8/layout/hierarchy4"/>
    <dgm:cxn modelId="{6D3B7C08-8249-47C8-90A4-C6FCCDE54B46}" type="presOf" srcId="{61ABE632-786D-4D27-BBE1-9FE1226A2524}" destId="{487C35C8-1CE1-40CD-BE9A-BDCC7A491E6A}" srcOrd="0" destOrd="0" presId="urn:microsoft.com/office/officeart/2005/8/layout/hierarchy4"/>
    <dgm:cxn modelId="{DB1074F0-E39B-4BDB-BF6A-F1ABEC6EE25A}" srcId="{479D0E99-306E-4A14-AA81-9FCD7DA28646}" destId="{125F8262-CD1D-4AA4-8B6E-FA02C8D775B6}" srcOrd="0" destOrd="0" parTransId="{5D0EFFF3-4FA8-4E23-AD49-1AE8B8C5071A}" sibTransId="{F97AB572-1167-4980-90DB-D36DC66208E9}"/>
    <dgm:cxn modelId="{C0079436-38FC-46D4-A979-17891DB6FF0E}" type="presOf" srcId="{96D10CC2-CA85-47C8-878A-3E268A9F2FB6}" destId="{3C96513A-EFC7-47B3-8ADB-132DB94BA397}" srcOrd="0" destOrd="0" presId="urn:microsoft.com/office/officeart/2005/8/layout/hierarchy4"/>
    <dgm:cxn modelId="{D02956FE-EBEF-47B4-AB44-6A1232EA8E98}" srcId="{2DE7D6D1-D16D-4C72-AE5E-179984F02BE9}" destId="{798BA840-5BBC-49BC-85F1-2FBF5CAC623B}" srcOrd="1" destOrd="0" parTransId="{4C5CFEF9-653D-48C8-A4E2-64DB36E10E5E}" sibTransId="{2D8B420C-7300-4D64-A81B-778945DE043B}"/>
    <dgm:cxn modelId="{BBC57AEC-4038-4FBA-89FD-5DD35B70E64E}" srcId="{70F72728-898C-402C-A4C5-CDF43E630224}" destId="{D65AE196-64D5-4D50-8387-1B41F66CE37A}" srcOrd="0" destOrd="0" parTransId="{BFBC9E1B-1535-4A9A-AE54-08028E8772AD}" sibTransId="{62605C10-F295-41EC-AD07-E6B10935EA2E}"/>
    <dgm:cxn modelId="{931A6522-9975-4231-B31E-C920F15A726B}" srcId="{D7294921-81B0-422A-97D5-B882F29E9A43}" destId="{70F72728-898C-402C-A4C5-CDF43E630224}" srcOrd="0" destOrd="0" parTransId="{DB5CB312-04C2-465D-B0D0-BE472018D7B8}" sibTransId="{5613930C-2505-43FD-987F-E14805407787}"/>
    <dgm:cxn modelId="{5C8A6194-2AB5-41C2-B762-0AADADF42E37}" type="presOf" srcId="{479D0E99-306E-4A14-AA81-9FCD7DA28646}" destId="{B5D4D7F9-2C50-4CF4-88A8-097583F3C4D2}" srcOrd="0" destOrd="0" presId="urn:microsoft.com/office/officeart/2005/8/layout/hierarchy4"/>
    <dgm:cxn modelId="{FE28712E-2965-48EB-9F15-0D15A11EAB74}" srcId="{798BA840-5BBC-49BC-85F1-2FBF5CAC623B}" destId="{96D10CC2-CA85-47C8-878A-3E268A9F2FB6}" srcOrd="0" destOrd="0" parTransId="{8BD13718-883F-483F-9D02-C5B957DC4D75}" sibTransId="{50371ED9-DA63-442B-8887-04411C0904E3}"/>
    <dgm:cxn modelId="{3DFBBE36-5F0C-47B9-BC37-B21BB106F7B7}" type="presOf" srcId="{37E1F38C-C2E4-4C38-8E5E-D09523B8D3F1}" destId="{7069289C-EB29-46AE-89FA-5A0718E29908}" srcOrd="0" destOrd="0" presId="urn:microsoft.com/office/officeart/2005/8/layout/hierarchy4"/>
    <dgm:cxn modelId="{867A3732-1E1D-4B2A-B9E1-AE0CF9B16331}" srcId="{37E1F38C-C2E4-4C38-8E5E-D09523B8D3F1}" destId="{2DE7D6D1-D16D-4C72-AE5E-179984F02BE9}" srcOrd="1" destOrd="0" parTransId="{5B424D8D-671A-4271-88B1-2207F936E784}" sibTransId="{A1FB9277-899E-4D18-B342-A5255D37B1A5}"/>
    <dgm:cxn modelId="{F9999003-167C-4890-84CB-A3B21BEE9DB5}" type="presOf" srcId="{2DE7D6D1-D16D-4C72-AE5E-179984F02BE9}" destId="{9720B9A9-80BB-43E4-865B-98B08C8D8A24}" srcOrd="0" destOrd="0" presId="urn:microsoft.com/office/officeart/2005/8/layout/hierarchy4"/>
    <dgm:cxn modelId="{37606173-402F-465B-B43E-A963388BE6C1}" type="presOf" srcId="{D7294921-81B0-422A-97D5-B882F29E9A43}" destId="{335FDD25-9A1A-44A2-B871-527A43A17F91}" srcOrd="0" destOrd="0" presId="urn:microsoft.com/office/officeart/2005/8/layout/hierarchy4"/>
    <dgm:cxn modelId="{0B012562-FE62-4E53-8C98-C13BED3EB702}" type="presOf" srcId="{798BA840-5BBC-49BC-85F1-2FBF5CAC623B}" destId="{180F174C-36CE-4710-84BC-A5EC424FCDDC}" srcOrd="0" destOrd="0" presId="urn:microsoft.com/office/officeart/2005/8/layout/hierarchy4"/>
    <dgm:cxn modelId="{F0A548EF-D6A7-4AAE-9717-2B3E03BE216D}" srcId="{4FEA1111-CC30-492D-86BA-F699DC3769BD}" destId="{61ABE632-786D-4D27-BBE1-9FE1226A2524}" srcOrd="0" destOrd="0" parTransId="{BE96A83C-50B0-4255-9053-58A21A843D0F}" sibTransId="{1B96BD02-C657-4126-A8C7-BED8CD88AADD}"/>
    <dgm:cxn modelId="{BF6BF98F-4D9C-48E0-8948-2FB15F0B11B5}" srcId="{2DE7D6D1-D16D-4C72-AE5E-179984F02BE9}" destId="{479D0E99-306E-4A14-AA81-9FCD7DA28646}" srcOrd="0" destOrd="0" parTransId="{A9F7EEB0-A00A-4D5F-85DF-D028B7311288}" sibTransId="{ED56F9E6-8B42-4F96-89A3-CA7C9EF9A962}"/>
    <dgm:cxn modelId="{E606BAC3-80AF-4863-9BB7-EA686546CB60}" type="presOf" srcId="{70F72728-898C-402C-A4C5-CDF43E630224}" destId="{FCF58E80-DC9F-444B-81B8-DEA7ABEE5A4E}" srcOrd="0" destOrd="0" presId="urn:microsoft.com/office/officeart/2005/8/layout/hierarchy4"/>
    <dgm:cxn modelId="{FC3C686A-37D9-42BF-9F62-9025CFD710A7}" srcId="{D7294921-81B0-422A-97D5-B882F29E9A43}" destId="{BD279F5C-5FBD-48CE-A045-046567FA330B}" srcOrd="1" destOrd="0" parTransId="{2019E19A-9527-4030-B3C3-D03D46480D6D}" sibTransId="{0747E4CC-6DDA-4023-B112-763A78B0A38B}"/>
    <dgm:cxn modelId="{F4835419-BA81-4097-8732-AAA181FF5C55}" srcId="{37E1F38C-C2E4-4C38-8E5E-D09523B8D3F1}" destId="{D7294921-81B0-422A-97D5-B882F29E9A43}" srcOrd="2" destOrd="0" parTransId="{D542E500-C1F6-407C-8B38-23AAA7E98D58}" sibTransId="{7ED72DB4-9267-4108-8035-8541D71556E4}"/>
    <dgm:cxn modelId="{8F44F623-0CC9-4D84-B1E7-1CC34722B6B5}" type="presParOf" srcId="{7069289C-EB29-46AE-89FA-5A0718E29908}" destId="{7B01F809-28F2-4FFB-A7BE-052A2B5D77CA}" srcOrd="0" destOrd="0" presId="urn:microsoft.com/office/officeart/2005/8/layout/hierarchy4"/>
    <dgm:cxn modelId="{9D6B6A79-3A9C-4F59-823E-8A4D34500FEF}" type="presParOf" srcId="{7B01F809-28F2-4FFB-A7BE-052A2B5D77CA}" destId="{569A0390-5770-44A7-9069-9A6D2C76A278}" srcOrd="0" destOrd="0" presId="urn:microsoft.com/office/officeart/2005/8/layout/hierarchy4"/>
    <dgm:cxn modelId="{3BFC43A4-5A5D-4112-B1A8-380CDF9D5D68}" type="presParOf" srcId="{7B01F809-28F2-4FFB-A7BE-052A2B5D77CA}" destId="{B39CFE52-48A5-43A8-85BD-AB0978641519}" srcOrd="1" destOrd="0" presId="urn:microsoft.com/office/officeart/2005/8/layout/hierarchy4"/>
    <dgm:cxn modelId="{597BF779-2113-479E-BCA2-FD11C3833812}" type="presParOf" srcId="{7B01F809-28F2-4FFB-A7BE-052A2B5D77CA}" destId="{94E2F4AA-E740-4E3E-B660-7D59123F1DB3}" srcOrd="2" destOrd="0" presId="urn:microsoft.com/office/officeart/2005/8/layout/hierarchy4"/>
    <dgm:cxn modelId="{0B2489EF-9BFD-4410-A5E8-0F8789A5C973}" type="presParOf" srcId="{94E2F4AA-E740-4E3E-B660-7D59123F1DB3}" destId="{1D4E5F78-8EC3-4554-8677-DB4A195601B0}" srcOrd="0" destOrd="0" presId="urn:microsoft.com/office/officeart/2005/8/layout/hierarchy4"/>
    <dgm:cxn modelId="{20AA6C43-A4AB-4310-96C0-DB3B1D2A4C9A}" type="presParOf" srcId="{1D4E5F78-8EC3-4554-8677-DB4A195601B0}" destId="{487C35C8-1CE1-40CD-BE9A-BDCC7A491E6A}" srcOrd="0" destOrd="0" presId="urn:microsoft.com/office/officeart/2005/8/layout/hierarchy4"/>
    <dgm:cxn modelId="{A35377CF-A0C5-4627-A7D0-489091D40A8B}" type="presParOf" srcId="{1D4E5F78-8EC3-4554-8677-DB4A195601B0}" destId="{079ADA07-CA0E-4AB3-850A-282E463199AB}" srcOrd="1" destOrd="0" presId="urn:microsoft.com/office/officeart/2005/8/layout/hierarchy4"/>
    <dgm:cxn modelId="{B49492D2-A47D-479E-9088-54810BE77764}" type="presParOf" srcId="{7069289C-EB29-46AE-89FA-5A0718E29908}" destId="{8279BF3A-7347-4996-AC70-19EA4A025C34}" srcOrd="1" destOrd="0" presId="urn:microsoft.com/office/officeart/2005/8/layout/hierarchy4"/>
    <dgm:cxn modelId="{E4354DFA-FADE-4C3F-AE25-A24F0E7021FE}" type="presParOf" srcId="{7069289C-EB29-46AE-89FA-5A0718E29908}" destId="{2C65AC27-9D6E-4FDB-AA91-DC7D04D499FE}" srcOrd="2" destOrd="0" presId="urn:microsoft.com/office/officeart/2005/8/layout/hierarchy4"/>
    <dgm:cxn modelId="{7722B006-6F86-4AE4-BCA4-1783CB2E4A44}" type="presParOf" srcId="{2C65AC27-9D6E-4FDB-AA91-DC7D04D499FE}" destId="{9720B9A9-80BB-43E4-865B-98B08C8D8A24}" srcOrd="0" destOrd="0" presId="urn:microsoft.com/office/officeart/2005/8/layout/hierarchy4"/>
    <dgm:cxn modelId="{A28D263A-1B2D-463B-96C4-91FE7D87907E}" type="presParOf" srcId="{2C65AC27-9D6E-4FDB-AA91-DC7D04D499FE}" destId="{58EE4C76-E492-4912-9DE8-4A0B1C9B0720}" srcOrd="1" destOrd="0" presId="urn:microsoft.com/office/officeart/2005/8/layout/hierarchy4"/>
    <dgm:cxn modelId="{946276A7-F897-4A9D-AA74-1FB94E17AD85}" type="presParOf" srcId="{2C65AC27-9D6E-4FDB-AA91-DC7D04D499FE}" destId="{0751559F-D813-4AD4-A7C0-624340FA8F41}" srcOrd="2" destOrd="0" presId="urn:microsoft.com/office/officeart/2005/8/layout/hierarchy4"/>
    <dgm:cxn modelId="{27E65AEF-68CF-404A-AB86-628C6B8FF4B7}" type="presParOf" srcId="{0751559F-D813-4AD4-A7C0-624340FA8F41}" destId="{350BF627-85AB-4C51-9B36-ACE35A0F04E8}" srcOrd="0" destOrd="0" presId="urn:microsoft.com/office/officeart/2005/8/layout/hierarchy4"/>
    <dgm:cxn modelId="{2E5EB690-DF85-4DAC-A8F8-B337D50B3700}" type="presParOf" srcId="{350BF627-85AB-4C51-9B36-ACE35A0F04E8}" destId="{B5D4D7F9-2C50-4CF4-88A8-097583F3C4D2}" srcOrd="0" destOrd="0" presId="urn:microsoft.com/office/officeart/2005/8/layout/hierarchy4"/>
    <dgm:cxn modelId="{5583D09F-AD6A-4276-8BD8-046092A77D23}" type="presParOf" srcId="{350BF627-85AB-4C51-9B36-ACE35A0F04E8}" destId="{8B652342-48E3-4CC9-A49D-61476E39CC4A}" srcOrd="1" destOrd="0" presId="urn:microsoft.com/office/officeart/2005/8/layout/hierarchy4"/>
    <dgm:cxn modelId="{58587315-2671-4298-8528-7C572220B2C5}" type="presParOf" srcId="{350BF627-85AB-4C51-9B36-ACE35A0F04E8}" destId="{E732FD8F-1B8E-4CE9-A9BD-47B0AD37AEF4}" srcOrd="2" destOrd="0" presId="urn:microsoft.com/office/officeart/2005/8/layout/hierarchy4"/>
    <dgm:cxn modelId="{4616BD5A-AB8B-4886-90B0-034DBD436CDB}" type="presParOf" srcId="{E732FD8F-1B8E-4CE9-A9BD-47B0AD37AEF4}" destId="{86841E59-1E38-4D7A-A2FE-EEB56741E71B}" srcOrd="0" destOrd="0" presId="urn:microsoft.com/office/officeart/2005/8/layout/hierarchy4"/>
    <dgm:cxn modelId="{675EE877-5FE9-49E0-85C4-B67232CB4733}" type="presParOf" srcId="{86841E59-1E38-4D7A-A2FE-EEB56741E71B}" destId="{5828924B-16E2-46E3-BF6A-76A5A8511A26}" srcOrd="0" destOrd="0" presId="urn:microsoft.com/office/officeart/2005/8/layout/hierarchy4"/>
    <dgm:cxn modelId="{F8C21042-A039-4454-93A0-1357FB19937F}" type="presParOf" srcId="{86841E59-1E38-4D7A-A2FE-EEB56741E71B}" destId="{0F1B79CE-A66F-45B0-82EA-755DB0CEBC2D}" srcOrd="1" destOrd="0" presId="urn:microsoft.com/office/officeart/2005/8/layout/hierarchy4"/>
    <dgm:cxn modelId="{4512B139-9F1E-4550-9E1C-1247C5E2B5B3}" type="presParOf" srcId="{0751559F-D813-4AD4-A7C0-624340FA8F41}" destId="{1B7A8BC3-DDDA-4560-AAA7-5398636CCF70}" srcOrd="1" destOrd="0" presId="urn:microsoft.com/office/officeart/2005/8/layout/hierarchy4"/>
    <dgm:cxn modelId="{759DD807-1500-4888-B30E-4BDB5F8EE99A}" type="presParOf" srcId="{0751559F-D813-4AD4-A7C0-624340FA8F41}" destId="{4CF38314-8489-4A9E-B0B1-00831A550A70}" srcOrd="2" destOrd="0" presId="urn:microsoft.com/office/officeart/2005/8/layout/hierarchy4"/>
    <dgm:cxn modelId="{95D94124-CB84-4EDE-99F7-64626241078C}" type="presParOf" srcId="{4CF38314-8489-4A9E-B0B1-00831A550A70}" destId="{180F174C-36CE-4710-84BC-A5EC424FCDDC}" srcOrd="0" destOrd="0" presId="urn:microsoft.com/office/officeart/2005/8/layout/hierarchy4"/>
    <dgm:cxn modelId="{7E604CC8-717C-41C8-98A4-D0D042758572}" type="presParOf" srcId="{4CF38314-8489-4A9E-B0B1-00831A550A70}" destId="{655490FB-DFB9-4481-AF20-9102D2F3390F}" srcOrd="1" destOrd="0" presId="urn:microsoft.com/office/officeart/2005/8/layout/hierarchy4"/>
    <dgm:cxn modelId="{D288D64B-FF54-4496-8653-4D57BE13BAED}" type="presParOf" srcId="{4CF38314-8489-4A9E-B0B1-00831A550A70}" destId="{3C1C2F60-FC06-44C3-9E6C-B5D4A4562715}" srcOrd="2" destOrd="0" presId="urn:microsoft.com/office/officeart/2005/8/layout/hierarchy4"/>
    <dgm:cxn modelId="{89188523-313F-4761-8E35-994D59E872AB}" type="presParOf" srcId="{3C1C2F60-FC06-44C3-9E6C-B5D4A4562715}" destId="{551C5005-2AD4-44A2-89D4-EA483C583372}" srcOrd="0" destOrd="0" presId="urn:microsoft.com/office/officeart/2005/8/layout/hierarchy4"/>
    <dgm:cxn modelId="{E6065192-BC3B-41D2-A92B-FDD4D7759247}" type="presParOf" srcId="{551C5005-2AD4-44A2-89D4-EA483C583372}" destId="{3C96513A-EFC7-47B3-8ADB-132DB94BA397}" srcOrd="0" destOrd="0" presId="urn:microsoft.com/office/officeart/2005/8/layout/hierarchy4"/>
    <dgm:cxn modelId="{393D55B7-0454-4A1D-8100-7AAF4D67622D}" type="presParOf" srcId="{551C5005-2AD4-44A2-89D4-EA483C583372}" destId="{BC9546B4-89BA-4953-9106-AA797D21D904}" srcOrd="1" destOrd="0" presId="urn:microsoft.com/office/officeart/2005/8/layout/hierarchy4"/>
    <dgm:cxn modelId="{85C6CE30-FC5A-43FC-B266-AB20488D4EB4}" type="presParOf" srcId="{7069289C-EB29-46AE-89FA-5A0718E29908}" destId="{2B2CC0AA-5942-416B-8030-C2845835D809}" srcOrd="3" destOrd="0" presId="urn:microsoft.com/office/officeart/2005/8/layout/hierarchy4"/>
    <dgm:cxn modelId="{225310BF-BFE4-4C0C-9F70-0383830E8645}" type="presParOf" srcId="{7069289C-EB29-46AE-89FA-5A0718E29908}" destId="{3013111E-01FC-466C-B5D1-73BC20700BBC}" srcOrd="4" destOrd="0" presId="urn:microsoft.com/office/officeart/2005/8/layout/hierarchy4"/>
    <dgm:cxn modelId="{79261314-12E9-4C57-B8B5-0C7C0B45CDC8}" type="presParOf" srcId="{3013111E-01FC-466C-B5D1-73BC20700BBC}" destId="{335FDD25-9A1A-44A2-B871-527A43A17F91}" srcOrd="0" destOrd="0" presId="urn:microsoft.com/office/officeart/2005/8/layout/hierarchy4"/>
    <dgm:cxn modelId="{50E76511-3858-48B4-B7D3-071E8F8D5E4C}" type="presParOf" srcId="{3013111E-01FC-466C-B5D1-73BC20700BBC}" destId="{5D86EA59-86DE-437B-8F46-C75F45DBAB60}" srcOrd="1" destOrd="0" presId="urn:microsoft.com/office/officeart/2005/8/layout/hierarchy4"/>
    <dgm:cxn modelId="{7D46A2E0-8F82-41D4-9494-4CF4DC8A5D07}" type="presParOf" srcId="{3013111E-01FC-466C-B5D1-73BC20700BBC}" destId="{62A790C7-BF54-4BB5-873C-0CF5B571BCF2}" srcOrd="2" destOrd="0" presId="urn:microsoft.com/office/officeart/2005/8/layout/hierarchy4"/>
    <dgm:cxn modelId="{5C2CEA0F-01E8-4C41-BF1A-50ED55052C4C}" type="presParOf" srcId="{62A790C7-BF54-4BB5-873C-0CF5B571BCF2}" destId="{841385EB-4DDC-49B9-896B-C5515212E005}" srcOrd="0" destOrd="0" presId="urn:microsoft.com/office/officeart/2005/8/layout/hierarchy4"/>
    <dgm:cxn modelId="{E1E3E220-72F6-4DD5-86F7-5FD67C6F6111}" type="presParOf" srcId="{841385EB-4DDC-49B9-896B-C5515212E005}" destId="{FCF58E80-DC9F-444B-81B8-DEA7ABEE5A4E}" srcOrd="0" destOrd="0" presId="urn:microsoft.com/office/officeart/2005/8/layout/hierarchy4"/>
    <dgm:cxn modelId="{C4687881-FB90-437B-BBE3-31139025B74D}" type="presParOf" srcId="{841385EB-4DDC-49B9-896B-C5515212E005}" destId="{333183DC-EA9E-4D2B-B205-563E9C8BB33D}" srcOrd="1" destOrd="0" presId="urn:microsoft.com/office/officeart/2005/8/layout/hierarchy4"/>
    <dgm:cxn modelId="{581548CF-16A8-4463-997A-EB12354C473F}" type="presParOf" srcId="{841385EB-4DDC-49B9-896B-C5515212E005}" destId="{79CA5AE8-C2EE-4799-9629-468957C21B89}" srcOrd="2" destOrd="0" presId="urn:microsoft.com/office/officeart/2005/8/layout/hierarchy4"/>
    <dgm:cxn modelId="{4BC829FA-D47F-4AB4-A044-131353C1F232}" type="presParOf" srcId="{79CA5AE8-C2EE-4799-9629-468957C21B89}" destId="{BE69DFBC-560D-4D18-A13A-350D422DB04A}" srcOrd="0" destOrd="0" presId="urn:microsoft.com/office/officeart/2005/8/layout/hierarchy4"/>
    <dgm:cxn modelId="{16F7677A-D33F-4586-A1BF-925507779466}" type="presParOf" srcId="{BE69DFBC-560D-4D18-A13A-350D422DB04A}" destId="{BD0E5DE9-A112-4A57-8E93-C3C4BA4B3388}" srcOrd="0" destOrd="0" presId="urn:microsoft.com/office/officeart/2005/8/layout/hierarchy4"/>
    <dgm:cxn modelId="{F7284A27-5717-4F81-8C0E-9CC9F4ADD6E6}" type="presParOf" srcId="{BE69DFBC-560D-4D18-A13A-350D422DB04A}" destId="{DB9417A2-78E6-48A7-A5B3-6A4BD4408D44}" srcOrd="1" destOrd="0" presId="urn:microsoft.com/office/officeart/2005/8/layout/hierarchy4"/>
    <dgm:cxn modelId="{DF325604-E198-4D7E-A54D-A8774F6FC20D}" type="presParOf" srcId="{62A790C7-BF54-4BB5-873C-0CF5B571BCF2}" destId="{E06FA1D1-F248-4CA9-898F-6BE5EFE85935}" srcOrd="1" destOrd="0" presId="urn:microsoft.com/office/officeart/2005/8/layout/hierarchy4"/>
    <dgm:cxn modelId="{2FCABF3A-AC4D-4695-84D6-B1107F66BE04}" type="presParOf" srcId="{62A790C7-BF54-4BB5-873C-0CF5B571BCF2}" destId="{D24BC796-A093-4007-A65C-7E35C31D3E2D}" srcOrd="2" destOrd="0" presId="urn:microsoft.com/office/officeart/2005/8/layout/hierarchy4"/>
    <dgm:cxn modelId="{0DFF3292-011C-4F58-AFD7-30E36B2F79BC}" type="presParOf" srcId="{D24BC796-A093-4007-A65C-7E35C31D3E2D}" destId="{AB57010A-05A0-49C4-8C74-A8C3F7A98AB5}" srcOrd="0" destOrd="0" presId="urn:microsoft.com/office/officeart/2005/8/layout/hierarchy4"/>
    <dgm:cxn modelId="{46A3E9C4-FD07-4027-81B6-744CF16AE647}" type="presParOf" srcId="{D24BC796-A093-4007-A65C-7E35C31D3E2D}" destId="{63364EB3-37BE-4F99-BCB4-A154DBDA5905}" srcOrd="1" destOrd="0" presId="urn:microsoft.com/office/officeart/2005/8/layout/hierarchy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A0390-5770-44A7-9069-9A6D2C76A278}">
      <dsp:nvSpPr>
        <dsp:cNvPr id="0" name=""/>
        <dsp:cNvSpPr/>
      </dsp:nvSpPr>
      <dsp:spPr>
        <a:xfrm>
          <a:off x="0" y="1268"/>
          <a:ext cx="1550231" cy="1939077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>
              <a:solidFill>
                <a:schemeClr val="tx1"/>
              </a:solidFill>
            </a:rPr>
            <a:t>Энергосервисные компании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5405" y="46673"/>
        <a:ext cx="1459421" cy="1848267"/>
      </dsp:txXfrm>
    </dsp:sp>
    <dsp:sp modelId="{487C35C8-1CE1-40CD-BE9A-BDCC7A491E6A}">
      <dsp:nvSpPr>
        <dsp:cNvPr id="0" name=""/>
        <dsp:cNvSpPr/>
      </dsp:nvSpPr>
      <dsp:spPr>
        <a:xfrm>
          <a:off x="0" y="2089662"/>
          <a:ext cx="1547205" cy="1974337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>
              <a:solidFill>
                <a:schemeClr val="tx1"/>
              </a:solidFill>
            </a:rPr>
            <a:t>Поставщики энергии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5316" y="2134978"/>
        <a:ext cx="1456573" cy="1883705"/>
      </dsp:txXfrm>
    </dsp:sp>
    <dsp:sp modelId="{9720B9A9-80BB-43E4-865B-98B08C8D8A24}">
      <dsp:nvSpPr>
        <dsp:cNvPr id="0" name=""/>
        <dsp:cNvSpPr/>
      </dsp:nvSpPr>
      <dsp:spPr>
        <a:xfrm>
          <a:off x="1840554" y="1968"/>
          <a:ext cx="3230682" cy="1252140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</a:rPr>
            <a:t>Инженерные и архитектурные фирмы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877228" y="38642"/>
        <a:ext cx="3157334" cy="1178792"/>
      </dsp:txXfrm>
    </dsp:sp>
    <dsp:sp modelId="{B5D4D7F9-2C50-4CF4-88A8-097583F3C4D2}">
      <dsp:nvSpPr>
        <dsp:cNvPr id="0" name=""/>
        <dsp:cNvSpPr/>
      </dsp:nvSpPr>
      <dsp:spPr>
        <a:xfrm>
          <a:off x="1840540" y="1401364"/>
          <a:ext cx="1550231" cy="1252140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</a:rPr>
            <a:t>Производители оборудования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877214" y="1438038"/>
        <a:ext cx="1476883" cy="1178792"/>
      </dsp:txXfrm>
    </dsp:sp>
    <dsp:sp modelId="{5828924B-16E2-46E3-BF6A-76A5A8511A26}">
      <dsp:nvSpPr>
        <dsp:cNvPr id="0" name=""/>
        <dsp:cNvSpPr/>
      </dsp:nvSpPr>
      <dsp:spPr>
        <a:xfrm>
          <a:off x="1811737" y="2800456"/>
          <a:ext cx="1550231" cy="1252140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</a:rPr>
            <a:t>Строительные компании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848411" y="2837130"/>
        <a:ext cx="1476883" cy="1178792"/>
      </dsp:txXfrm>
    </dsp:sp>
    <dsp:sp modelId="{180F174C-36CE-4710-84BC-A5EC424FCDDC}">
      <dsp:nvSpPr>
        <dsp:cNvPr id="0" name=""/>
        <dsp:cNvSpPr/>
      </dsp:nvSpPr>
      <dsp:spPr>
        <a:xfrm>
          <a:off x="3520991" y="1401364"/>
          <a:ext cx="1550231" cy="1252140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>
              <a:solidFill>
                <a:schemeClr val="tx1"/>
              </a:solidFill>
            </a:rPr>
            <a:t>Подрядные организации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557665" y="1438038"/>
        <a:ext cx="1476883" cy="1178792"/>
      </dsp:txXfrm>
    </dsp:sp>
    <dsp:sp modelId="{3C96513A-EFC7-47B3-8ADB-132DB94BA397}">
      <dsp:nvSpPr>
        <dsp:cNvPr id="0" name=""/>
        <dsp:cNvSpPr/>
      </dsp:nvSpPr>
      <dsp:spPr>
        <a:xfrm>
          <a:off x="3492188" y="2800456"/>
          <a:ext cx="1550231" cy="1252140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>
              <a:solidFill>
                <a:schemeClr val="tx1"/>
              </a:solidFill>
            </a:rPr>
            <a:t>Другие специалисты в области энергетики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528862" y="2837130"/>
        <a:ext cx="1476883" cy="1178792"/>
      </dsp:txXfrm>
    </dsp:sp>
    <dsp:sp modelId="{335FDD25-9A1A-44A2-B871-527A43A17F91}">
      <dsp:nvSpPr>
        <dsp:cNvPr id="0" name=""/>
        <dsp:cNvSpPr/>
      </dsp:nvSpPr>
      <dsp:spPr>
        <a:xfrm>
          <a:off x="5303925" y="1968"/>
          <a:ext cx="3230682" cy="1252140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</a:rPr>
            <a:t>Энергоаудиторы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340599" y="38642"/>
        <a:ext cx="3157334" cy="1178792"/>
      </dsp:txXfrm>
    </dsp:sp>
    <dsp:sp modelId="{FCF58E80-DC9F-444B-81B8-DEA7ABEE5A4E}">
      <dsp:nvSpPr>
        <dsp:cNvPr id="0" name=""/>
        <dsp:cNvSpPr/>
      </dsp:nvSpPr>
      <dsp:spPr>
        <a:xfrm>
          <a:off x="5331661" y="1401364"/>
          <a:ext cx="1550231" cy="1252140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>
              <a:solidFill>
                <a:schemeClr val="tx1"/>
              </a:solidFill>
            </a:rPr>
            <a:t>Компании вырабатывающие энергию</a:t>
          </a:r>
          <a:endParaRPr lang="kk-KZ" sz="1400" kern="1200" dirty="0">
            <a:solidFill>
              <a:schemeClr val="tx1"/>
            </a:solidFill>
          </a:endParaRPr>
        </a:p>
      </dsp:txBody>
      <dsp:txXfrm>
        <a:off x="5368335" y="1438038"/>
        <a:ext cx="1476883" cy="1178792"/>
      </dsp:txXfrm>
    </dsp:sp>
    <dsp:sp modelId="{BD0E5DE9-A112-4A57-8E93-C3C4BA4B3388}">
      <dsp:nvSpPr>
        <dsp:cNvPr id="0" name=""/>
        <dsp:cNvSpPr/>
      </dsp:nvSpPr>
      <dsp:spPr>
        <a:xfrm>
          <a:off x="5302858" y="2800456"/>
          <a:ext cx="1550231" cy="1252140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>
              <a:solidFill>
                <a:schemeClr val="tx1"/>
              </a:solidFill>
            </a:rPr>
            <a:t>Компании поставляющие энергию</a:t>
          </a:r>
          <a:endParaRPr lang="kk-KZ" sz="1400" kern="1200" dirty="0">
            <a:solidFill>
              <a:schemeClr val="tx1"/>
            </a:solidFill>
          </a:endParaRPr>
        </a:p>
      </dsp:txBody>
      <dsp:txXfrm>
        <a:off x="5339532" y="2837130"/>
        <a:ext cx="1476883" cy="1178792"/>
      </dsp:txXfrm>
    </dsp:sp>
    <dsp:sp modelId="{AB57010A-05A0-49C4-8C74-A8C3F7A98AB5}">
      <dsp:nvSpPr>
        <dsp:cNvPr id="0" name=""/>
        <dsp:cNvSpPr/>
      </dsp:nvSpPr>
      <dsp:spPr>
        <a:xfrm>
          <a:off x="6983309" y="1401060"/>
          <a:ext cx="1550231" cy="1252140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</a:rPr>
            <a:t>Установщики оборудования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019983" y="1437734"/>
        <a:ext cx="1476883" cy="117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0.11236</cdr:x>
      <cdr:y>0.2254</cdr:y>
    </cdr:from>
    <cdr:to>
      <cdr:x>0.84928</cdr:x>
      <cdr:y>0.2254</cdr:y>
    </cdr:to>
    <cdr:cxnSp macro="">
      <cdr:nvCxnSpPr>
        <cdr:cNvPr id="49" name="Прямая соединительная линия 48">
          <a:extLst xmlns:a="http://schemas.openxmlformats.org/drawingml/2006/main">
            <a:ext uri="{FF2B5EF4-FFF2-40B4-BE49-F238E27FC236}">
              <a16:creationId xmlns="" xmlns:a16="http://schemas.microsoft.com/office/drawing/2014/main" id="{0374BFD4-9628-42C2-8239-D6C508F1A0EE}"/>
            </a:ext>
          </a:extLst>
        </cdr:cNvPr>
        <cdr:cNvCxnSpPr/>
      </cdr:nvCxnSpPr>
      <cdr:spPr>
        <a:xfrm xmlns:a="http://schemas.openxmlformats.org/drawingml/2006/main">
          <a:off x="946592" y="1347160"/>
          <a:ext cx="6208554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0.56065</cdr:x>
      <cdr:y>0.20784</cdr:y>
    </cdr:from>
    <cdr:to>
      <cdr:x>0.72228</cdr:x>
      <cdr:y>0.29772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C4F73E16-2C6A-4523-B321-2FFA1344F47E}"/>
            </a:ext>
          </a:extLst>
        </cdr:cNvPr>
        <cdr:cNvSpPr txBox="1"/>
      </cdr:nvSpPr>
      <cdr:spPr>
        <a:xfrm xmlns:a="http://schemas.openxmlformats.org/drawingml/2006/main">
          <a:off x="2635119" y="782876"/>
          <a:ext cx="75968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АКМ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0.65896</cdr:x>
      <cdr:y>0.37129</cdr:y>
    </cdr:from>
    <cdr:to>
      <cdr:x>0.82059</cdr:x>
      <cdr:y>0.46117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C4F73E16-2C6A-4523-B321-2FFA1344F47E}"/>
            </a:ext>
          </a:extLst>
        </cdr:cNvPr>
        <cdr:cNvSpPr txBox="1"/>
      </cdr:nvSpPr>
      <cdr:spPr>
        <a:xfrm xmlns:a="http://schemas.openxmlformats.org/drawingml/2006/main">
          <a:off x="3097188" y="1398548"/>
          <a:ext cx="75967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АКТ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0.68566</cdr:x>
      <cdr:y>0.4722</cdr:y>
    </cdr:from>
    <cdr:to>
      <cdr:x>0.87291</cdr:x>
      <cdr:y>0.56208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C4F73E16-2C6A-4523-B321-2FFA1344F47E}"/>
            </a:ext>
          </a:extLst>
        </cdr:cNvPr>
        <cdr:cNvSpPr txBox="1"/>
      </cdr:nvSpPr>
      <cdr:spPr>
        <a:xfrm xmlns:a="http://schemas.openxmlformats.org/drawingml/2006/main">
          <a:off x="3222685" y="1778636"/>
          <a:ext cx="88008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АЛМ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0.62953</cdr:x>
      <cdr:y>0.56445</cdr:y>
    </cdr:from>
    <cdr:to>
      <cdr:x>0.79115</cdr:x>
      <cdr:y>0.65433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133BF0F0-AF5A-4C3D-AEDF-85812F7EA399}"/>
            </a:ext>
          </a:extLst>
        </cdr:cNvPr>
        <cdr:cNvSpPr txBox="1"/>
      </cdr:nvSpPr>
      <cdr:spPr>
        <a:xfrm xmlns:a="http://schemas.openxmlformats.org/drawingml/2006/main">
          <a:off x="2958863" y="2126128"/>
          <a:ext cx="75963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ВКО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0.60627</cdr:x>
      <cdr:y>0.64259</cdr:y>
    </cdr:from>
    <cdr:to>
      <cdr:x>0.80467</cdr:x>
      <cdr:y>0.73247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133BF0F0-AF5A-4C3D-AEDF-85812F7EA399}"/>
            </a:ext>
          </a:extLst>
        </cdr:cNvPr>
        <cdr:cNvSpPr txBox="1"/>
      </cdr:nvSpPr>
      <cdr:spPr>
        <a:xfrm xmlns:a="http://schemas.openxmlformats.org/drawingml/2006/main">
          <a:off x="2849527" y="2420448"/>
          <a:ext cx="93250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ЖМБ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0.59904</cdr:x>
      <cdr:y>0.76955</cdr:y>
    </cdr:from>
    <cdr:to>
      <cdr:x>0.76067</cdr:x>
      <cdr:y>0.85943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133BF0F0-AF5A-4C3D-AEDF-85812F7EA399}"/>
            </a:ext>
          </a:extLst>
        </cdr:cNvPr>
        <cdr:cNvSpPr txBox="1"/>
      </cdr:nvSpPr>
      <cdr:spPr>
        <a:xfrm xmlns:a="http://schemas.openxmlformats.org/drawingml/2006/main">
          <a:off x="2815557" y="2898684"/>
          <a:ext cx="75967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ЗКО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0.4728</cdr:x>
      <cdr:y>0.73728</cdr:y>
    </cdr:from>
    <cdr:to>
      <cdr:x>0.63443</cdr:x>
      <cdr:y>0.82716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133BF0F0-AF5A-4C3D-AEDF-85812F7EA399}"/>
            </a:ext>
          </a:extLst>
        </cdr:cNvPr>
        <cdr:cNvSpPr txBox="1"/>
      </cdr:nvSpPr>
      <cdr:spPr>
        <a:xfrm xmlns:a="http://schemas.openxmlformats.org/drawingml/2006/main">
          <a:off x="2222219" y="2777115"/>
          <a:ext cx="75967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0" dirty="0" smtClean="0"/>
            <a:t>КЗЛ</a:t>
          </a:r>
          <a:endParaRPr lang="ru-RU" sz="1600" b="0" dirty="0"/>
        </a:p>
      </cdr:txBody>
    </cdr:sp>
  </cdr:relSizeAnchor>
  <cdr:relSizeAnchor xmlns:cdr="http://schemas.openxmlformats.org/drawingml/2006/chartDrawing">
    <cdr:from>
      <cdr:x>0.32772</cdr:x>
      <cdr:y>0.75354</cdr:y>
    </cdr:from>
    <cdr:to>
      <cdr:x>0.48935</cdr:x>
      <cdr:y>0.84342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133BF0F0-AF5A-4C3D-AEDF-85812F7EA399}"/>
            </a:ext>
          </a:extLst>
        </cdr:cNvPr>
        <cdr:cNvSpPr txBox="1"/>
      </cdr:nvSpPr>
      <cdr:spPr>
        <a:xfrm xmlns:a="http://schemas.openxmlformats.org/drawingml/2006/main">
          <a:off x="1540322" y="2838379"/>
          <a:ext cx="75967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КРГ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0.23149</cdr:x>
      <cdr:y>0.66701</cdr:y>
    </cdr:from>
    <cdr:to>
      <cdr:x>0.39312</cdr:x>
      <cdr:y>0.75689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133BF0F0-AF5A-4C3D-AEDF-85812F7EA399}"/>
            </a:ext>
          </a:extLst>
        </cdr:cNvPr>
        <cdr:cNvSpPr txBox="1"/>
      </cdr:nvSpPr>
      <cdr:spPr>
        <a:xfrm xmlns:a="http://schemas.openxmlformats.org/drawingml/2006/main">
          <a:off x="1088030" y="2512444"/>
          <a:ext cx="75967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КСТ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0.19656</cdr:x>
      <cdr:y>0.59558</cdr:y>
    </cdr:from>
    <cdr:to>
      <cdr:x>0.35819</cdr:x>
      <cdr:y>0.68546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133BF0F0-AF5A-4C3D-AEDF-85812F7EA399}"/>
            </a:ext>
          </a:extLst>
        </cdr:cNvPr>
        <cdr:cNvSpPr txBox="1"/>
      </cdr:nvSpPr>
      <cdr:spPr>
        <a:xfrm xmlns:a="http://schemas.openxmlformats.org/drawingml/2006/main">
          <a:off x="923855" y="2243387"/>
          <a:ext cx="75967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МНГ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0.13788</cdr:x>
      <cdr:y>0.53476</cdr:y>
    </cdr:from>
    <cdr:to>
      <cdr:x>0.29951</cdr:x>
      <cdr:y>0.62464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133BF0F0-AF5A-4C3D-AEDF-85812F7EA399}"/>
            </a:ext>
          </a:extLst>
        </cdr:cNvPr>
        <cdr:cNvSpPr txBox="1"/>
      </cdr:nvSpPr>
      <cdr:spPr>
        <a:xfrm xmlns:a="http://schemas.openxmlformats.org/drawingml/2006/main">
          <a:off x="648052" y="2014294"/>
          <a:ext cx="75967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ПВЛ</a:t>
          </a:r>
          <a:endParaRPr lang="ru-RU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0.59719</cdr:x>
      <cdr:y>0.49699</cdr:y>
    </cdr:from>
    <cdr:to>
      <cdr:x>0.97751</cdr:x>
      <cdr:y>0.63129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133BF0F0-AF5A-4C3D-AEDF-85812F7EA399}"/>
            </a:ext>
          </a:extLst>
        </cdr:cNvPr>
        <cdr:cNvSpPr txBox="1"/>
      </cdr:nvSpPr>
      <cdr:spPr>
        <a:xfrm xmlns:a="http://schemas.openxmlformats.org/drawingml/2006/main">
          <a:off x="2582662" y="1872014"/>
          <a:ext cx="1644807" cy="5058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/>
            <a:t>Освещение</a:t>
          </a:r>
        </a:p>
        <a:p xmlns:a="http://schemas.openxmlformats.org/drawingml/2006/main">
          <a:pPr algn="ctr"/>
          <a:r>
            <a:rPr lang="ru-RU" sz="1600" dirty="0"/>
            <a:t> 39%</a:t>
          </a:r>
        </a:p>
      </cdr:txBody>
    </cdr:sp>
  </cdr:relSizeAnchor>
  <cdr:relSizeAnchor xmlns:cdr="http://schemas.openxmlformats.org/drawingml/2006/chartDrawing">
    <cdr:from>
      <cdr:x>0.36084</cdr:x>
      <cdr:y>0.08895</cdr:y>
    </cdr:from>
    <cdr:to>
      <cdr:x>0.74117</cdr:x>
      <cdr:y>0.22325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BDCB08F9-FE87-4C90-A828-36AB220F2A67}"/>
            </a:ext>
          </a:extLst>
        </cdr:cNvPr>
        <cdr:cNvSpPr txBox="1"/>
      </cdr:nvSpPr>
      <cdr:spPr>
        <a:xfrm xmlns:a="http://schemas.openxmlformats.org/drawingml/2006/main">
          <a:off x="381231" y="48630"/>
          <a:ext cx="401819" cy="734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/>
            <a:t>Водоснабжение</a:t>
          </a:r>
        </a:p>
        <a:p xmlns:a="http://schemas.openxmlformats.org/drawingml/2006/main">
          <a:pPr algn="ctr"/>
          <a:r>
            <a:rPr lang="ru-RU" sz="1600" dirty="0"/>
            <a:t> 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9340A-C061-44A1-8BD2-8DF6A0071F49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1643-38A6-46FC-BD78-8B5F6422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7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  <a:p>
            <a:endParaRPr lang="en-US" altLang="en-US" dirty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6575" cy="51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F0F225F-BD40-410E-A62B-AAC7BB23C324}" type="slidenum">
              <a:rPr lang="en-US" altLang="ru-RU" sz="1300"/>
              <a:pPr/>
              <a:t>1</a:t>
            </a:fld>
            <a:endParaRPr lang="en-US" altLang="ru-RU" sz="1300"/>
          </a:p>
        </p:txBody>
      </p:sp>
    </p:spTree>
    <p:extLst>
      <p:ext uri="{BB962C8B-B14F-4D97-AF65-F5344CB8AC3E}">
        <p14:creationId xmlns:p14="http://schemas.microsoft.com/office/powerpoint/2010/main" val="226770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53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83D1F-0CAE-4AB4-81EB-5AE7744A707B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707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1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351751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6512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260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380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105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17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8948-4921-4D15-9A08-1754DED2DE4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EE30-ECE5-4544-8CDB-03BF74288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8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8948-4921-4D15-9A08-1754DED2DE4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EE30-ECE5-4544-8CDB-03BF74288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4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8948-4921-4D15-9A08-1754DED2DE4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EE30-ECE5-4544-8CDB-03BF74288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9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2472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667501"/>
            <a:ext cx="4572000" cy="14115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2071207"/>
            <a:ext cx="247200" cy="20436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4114800"/>
            <a:ext cx="2472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4922001"/>
            <a:ext cx="247200" cy="1935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1037450" y="1079633"/>
            <a:ext cx="0" cy="6276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6026" y="707633"/>
            <a:ext cx="3208799" cy="1371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6025" y="2356367"/>
            <a:ext cx="3660300" cy="421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2356367"/>
            <a:ext cx="3660300" cy="421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53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8948-4921-4D15-9A08-1754DED2DE4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EE30-ECE5-4544-8CDB-03BF74288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5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8948-4921-4D15-9A08-1754DED2DE4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EE30-ECE5-4544-8CDB-03BF74288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1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8948-4921-4D15-9A08-1754DED2DE4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EE30-ECE5-4544-8CDB-03BF74288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12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8948-4921-4D15-9A08-1754DED2DE4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EE30-ECE5-4544-8CDB-03BF74288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6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8948-4921-4D15-9A08-1754DED2DE4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EE30-ECE5-4544-8CDB-03BF74288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7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8948-4921-4D15-9A08-1754DED2DE4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EE30-ECE5-4544-8CDB-03BF74288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9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8948-4921-4D15-9A08-1754DED2DE4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EE30-ECE5-4544-8CDB-03BF74288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7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8948-4921-4D15-9A08-1754DED2DE4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EE30-ECE5-4544-8CDB-03BF74288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4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8948-4921-4D15-9A08-1754DED2DE45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9EE30-ECE5-4544-8CDB-03BF74288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0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kz/url?sa=i&amp;rct=j&amp;q=&amp;esrc=s&amp;source=images&amp;cd=&amp;cad=rja&amp;uact=8&amp;docid=eV4mANomBnaCDM&amp;tbnid=RhF-FKA-mQIAOM:&amp;ved=0CAUQjRw&amp;url=http://www.nashagazeta.ch/news/13736&amp;ei=M5BXU9OLK6mI4gTRi4HIBA&amp;bvm=bv.65177938,d.bGE&amp;psig=AFQjCNGIxsGXTF9Z-_PZTsl__DIOJzsv8w&amp;ust=1398333864734943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1.jpeg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png"/><Relationship Id="rId5" Type="http://schemas.openxmlformats.org/officeDocument/2006/relationships/diagramData" Target="../diagrams/data1.xml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microsoft.com/office/2007/relationships/diagramDrawing" Target="../diagrams/drawing1.xml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chart" Target="../charts/chart2.xml"/><Relationship Id="rId7" Type="http://schemas.openxmlformats.org/officeDocument/2006/relationships/image" Target="../media/image1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chart" Target="../charts/chart3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23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C:\Users\User\Pictures\Фото 2012\Проект\Пилоты Караганда\Пилот Н.Абдирова,9\DSC010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4892675"/>
            <a:ext cx="2303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Placeholder 1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592138" y="2209799"/>
            <a:ext cx="8048625" cy="13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ru-RU" dirty="0"/>
              <a:t>Механизмы </a:t>
            </a:r>
            <a:r>
              <a:rPr lang="ru-RU" dirty="0" smtClean="0"/>
              <a:t>поддержки </a:t>
            </a:r>
            <a:r>
              <a:rPr lang="ru-RU" dirty="0" err="1" smtClean="0"/>
              <a:t>энергосервисных</a:t>
            </a:r>
            <a:r>
              <a:rPr lang="ru-RU" dirty="0" smtClean="0"/>
              <a:t> инициатив </a:t>
            </a:r>
          </a:p>
          <a:p>
            <a:pPr marL="0" indent="0" algn="ctr">
              <a:buFontTx/>
              <a:buNone/>
            </a:pPr>
            <a:r>
              <a:rPr lang="ru-RU" sz="1400" i="1" dirty="0" smtClean="0"/>
              <a:t>в рамках исполнения Проекта ПРООН-ГЭФ «Устойчивые города для </a:t>
            </a:r>
            <a:r>
              <a:rPr lang="ru-RU" sz="1400" i="1" dirty="0" err="1" smtClean="0"/>
              <a:t>низкоуглеродного</a:t>
            </a:r>
            <a:r>
              <a:rPr lang="ru-RU" sz="1400" i="1" dirty="0" smtClean="0"/>
              <a:t> развития»</a:t>
            </a:r>
            <a:endParaRPr lang="ru-RU" altLang="en-US" sz="1400" b="1" i="1" dirty="0">
              <a:solidFill>
                <a:srgbClr val="00B05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15" descr="C:\Users\User\Pictures\Фото 2013\Костанай\20130123_1219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92675"/>
            <a:ext cx="2303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G:\фото  КУП\DSC_13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75"/>
            <a:ext cx="1912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AutoShape 11" descr="data:image/jpeg;base64,/9j/4AAQSkZJRgABAQAAAQABAAD/2wCEAAkGBxQSEhUUEBQUFhQVFBUVFhQUFBQUFRQQFBQWFhQUFBUYHCggGBolHBQUITEhJSkrLi4uFx8zODMsNygtLisBCgoKDg0OGhAQGiwmICQsLCwsLCwsLCwvLDAsLCwsLCwsLCwsLCwsLCwsLCwsLCwsLCwsLCwsLCwsLCwsLCwsLP/AABEIALEBHAMBIgACEQEDEQH/xAAbAAABBQEBAAAAAAAAAAAAAAADAAECBAUGB//EADgQAAEDAgQEBAUEAAYDAQAAAAEAAhEDIQQSMUEFBlFhEyJxgTKRobHwQlLB0RQzYnKC4aKy8Qf/xAAbAQABBQEBAAAAAAAAAAAAAAACAAEDBAUGB//EAC0RAAICAQQBBAEDAwUAAAAAAAABAgMRBBIhMQUTIkFRcTJhgRRSkQYVIzRC/9oADAMBAAIRAxEAPwDrQE4CnCcNWm2c4okQE4aiBqkGIWw1EGGqeVFDERtNC2SxrANYiNpo7aaK2mgcyaNRXbTRG0lZbTRG00DmTRqKzaSIKasiko1XtbqVG5kqgkB8NRqw0Ss/iHGWt+FYtbjpdZVLdbXDjJFKyKD8T4rBgLLfi3O3QsQQboAKwtRq52t88FWUm2GzHqnBQWgqxTpLPlY18iiskhPVFbiHBM2mpimo1qJR6ZKoFnDcTI1W7geIA7rmHUkqLywyCtLTeUkuJBKUoM9BokORfCWJwXHZl0tO4XQ12qayi9BqSyVfCTeEruRLw1JkPaUTTUTSV/wkxpJ9w20zzSUDSWh4Si6mn3DOBnOpobqa0TSUHUkSkA6zONNQLFfNJDdSRqRG6yiWKHhq46moZEakROsyQxSDEZrEQU1I5FVVgW00RtNGbTRW00DkTRrAtporWIjaaK2mo3ImjWCaxEbTR2UUdlFRuRPGBXbSRm0lYbRQsZiW02kk7KOU0llhpJFDiGNbTBnVcdj8e55N7InFcf4riVkPqrntVrpWPEeilfZlkKk9U2QQk6qChFyobmym2iUpgFFpRQmYlyTYVYp1VWY0kq03DlQWJLsmgn8Ei9Ea5M2gitpKu5RJ4xkNKjCsZEvDUakG4MnwuoWvHQlegYQ+ULz2k2CD0XUYLizQ3zFdH47Vxrj72S0cZR0CUrnMTzIxul0BnNbd7ey0v9yozjJK5xXydVKdZOE43TfoVpMqA6FWq767P0sdNMIllTBSlSjkCxQdTRkkhFU00J1NXS1QLE+RsFB9JDNJXnU1Dw0W4FxMVrERtNFbTRW0lK5FeNYJtNFbSR2UkdlNRuRNGBWZRRmUlYbTRA1BkkUQTKSIGp1T4rjfBpl+sbIZSUVlj9AuLcVp0GnMbxYbrzzGcWdVeSScpNh2UeLcRdWcXO16dAstriNVgajWStyl0Zt+oblhdFyq6dFXdT6p21pGiUrOy0QNpkQ0JwkWqTIQ5YJKm1HDEJphFbUUUmySOB6dlaY4lCY1HptKrz5J4Jjsaiaaqq/GlxyUW5nbn9Lf7VlnDWiHV3yf9Rhs9AEf9K1HdZwvr5YUZ54iR/xLNjP+0Sk/Egahw9WkKpzBxVtOaNMecgXZAyg9I1MLGfxV5GVzWwf3Ak23vurWn0MbEpY/y8FXUaxVtxzz+x0dDHUz+ts+sKy6DoQfRcSxHo1XNuxxHvb5LUt8NG1eyWCjX5hp4lE6p9NVqlFVcDxeYbVsf3be61CFg6nR3aWWJrj4ZqU316hZiyhlINjC1OG8dfSMOMhVHsVd7ENN84PMWSe6PR6LwzijaolputEFeX4HFOpOlp9l23BuNNqiDYrp9B5ONntn2Wa7N3fZtgp1AFTWwSjJJ0k4hoTZFJJIRmMpI7KamxqM1qdsZIgymigJBOhHEkkmJTiGJXAc38Qe6oWj4G6AHU9Sup5j4mKFLSXOs0LzmtUgmTr06lYvlNTjFcf5K+onhYK4mDKrg9VN7yAguqzoFkrJlSaDU3WhM+rCgygbEmEYMAM6oZYTHWWJpJE6IrKQOpTZkmj5qPLYaSQdrAEfwxshspq1TpqtNv7LEI5ExqrYuu5x8Jmp+Jw2H/at1nZWknYfXZB4YwMDn1CBeSXGLlSaWGZbn8dCs49qf5L+CoNpstAA1J+5K5Hj2LFet5NBDZvBPUDZWeN8X8UljDFMexd3PbsskuAW5pdHJz9W18mVrdamvSrXCO74JwmnTpgAtc83JkEyNQ3oEZ3D2F12/NclwvEuc9jKTgwnMM/UOuQe9lKrj61B5YahlrusyPftsqUvHTdssWc9lqGvrVUd1fHRo8T5beC59INyxOW826dVhZV6Jhqoc0OB+IA39FyvFcA5r3uyjJMgtuACtLxuqc26rHyir5TQxilbUuH2Y7rrQ4PxHKclT4dj06eypup9ECqCDoVs3Uwtg42LKMfT2yqnugde9iG+mocCqeJSj9TbHuNirT2wvP8AXaeWlvdb/j8HZ0zVtan9lF7FFlQtMtJB7K08ILwFDCbQ7jh5R1vLfGfEGR/xD6rowvLqNUtcHNMEL0XhWLFWm1w6X9V1nida7V6cu0TwllF5JIJLbDEkkkkIi1qkkkmEJJJJOIRUCVIqlxas9lJ7qYBcGmJMCe6GUtsWxN4OP50xgdWDIPkGs2M9lymLufKdOvVWMXVcXZnzmNyTJknVUnvFwDp2XKWzdtjmZV9m5kXGDcydL6KJdsompOsSma7cxBTYK2QzX9VM1NkFh2CkX7FA0PkK12xR2BVGdBdXaGCc4+ayinJJchwTb4RZo1BodVbY9Cp4FoMm5V+nA2VCyyPwX6q5LszuJ1JDQNzf2XO8bxJLgwHyt1HV/ddHxj4mkaR9VxuMJ8R8/uK2fF1prL+smZ5GTTaQy1uX6NFzarqzQSxua/7YMkLHDuqUwCAbHXuNlpX1ucXHODLpnsluaydDwOka1Rj2QylTkhhIcSbgzvfqUHE4B2JxdUfC1phxjYWEdyh8tNfSqAkANqtIF9Y0hdc5w6C+p3MdVh6q6VFza54wn9Gzp6Y31JP7y/3FhQWeUA5WgAOJBzKhzJjXU6XkaPOcpMaAq+15VfiVLPReyNWmP90W+sKjRa43xm/sv3RzS4x+jjWYzqrIxji12QkWl0dO6s0eFE5W1wGPAmYjNTjfqZ0VFzYdVo0gHZ4voRlMn2XeRstVW+S4OSVMd+DX5WqxVa398t7X0+oC6LEhYfAsBGJa3MPKWnvNpAW/xD43x+4/dYP+o4Ql6di/Bv8AiVJVSUvsznoFQo9Uqs4rnol2TBly6zkbEE52bCCuRcF1nIlMec72+S1fGf8AYjgel5kdiE6YJ12RaEkkkkISSSSQhJFJIpCIlcvzvUeKbQHAMJ8w/U4jYdl064Dm+u51YyQQ2zQ25HUnus/yVuynH2R2yxE5jEvvE6/ZVC4aiQOv9q02neXG5i/TsEJ+HB2316+i59NIx5ZbBmpFzv2lOGzrCcUiL6iVJjC4w0R9k8pJA4B0qJJ8l+wVujg5vUN+g3RsLTDAYmTqUaAJtP8ACqWXNvCJoVJcsem0N+EQEVp3UGIjHCVWll9liP7Fii+dVbphU6Yg3RQ/poq81ktQljsLVptc7I8wHAQej5sfRce7hDnYirTqENLXHTcnSO0fddPitiNvss/idQ5mvblGYtY9ztGifK71gwup8ZHfpU49rgzNaoufuObrcMqteGZZcbiLyN1t8N4G1oDqnmcRofhH9rWxdPJUbJmASxw0cDrPcR9UQ1Qeyg11tyio4wBRpak23yDo4djAA1ogabx6Kea6QcpQsOafyaMUksIk2ohY0OLHZPiixBi+11MKYbubDrsmhHEk8DvLWDl+LsruexrzNsrXCQDew9dFYo4anh3nxHAua22UXzHaN0fjtYhzHNJLWnyt28TdyzcFTzOk3JNz3XZaRSspipPj5OfvxXa0uWdFyph8rs79pcfa6suqyJOpv87rOrcTDYo0jLnWeR+lm/up1a42WV5yzfKMF8GpopKFeEPWqQq73qNWtKqVa8LHhW2SSmHNWF3nI9KKJcf1Ot6LzvDg1HNY3VxAHuV61wPAeBRazcC/+46rb8Vp/wDl3fRNpst5NAJ0wTrpi4JJJJIQkkkkhCTEp0xSEVeI1MtJ5zZYaTmiYtrC8rdLiS4uN4uTLpvef4XqfEy0Un5xmaGklvXsvK8TTI8zYElxLdo2F9NVheWl74rJV1WcLBWNMmZ0FgRbTZKSbNbIGuwbO5UqrL+VwFrkyQB+FHp0xNhFp6g9z1WNKWFyUNuWV6TGzqT/AOvujQexb6W9oUqjJ2Ak7KLWkWB/hRN5CxgICD8J2Ug4en5umIH0gde9lOnS/cQB/wCXyUTDQ5Z+bKVN0W+qYPa2zR7m6cVzsTPsgfJJlIsOPZCqOLRt81RxFY3mVnVcTCKFLYE9Qka78Wd4jsVCsA9padHCP6PzXOYjFWlH4PxQDy1TDXGztcp79lveMk6JYfTKVs/UR0mExgOUEXZEA3ggRIVmmGmMx815IHlP/HZcZj2PbUJJOYaO6jYhXcDxc/C/XrsV0MHTf7ZoqQ1E4M6dzCNCHD86pswGpj1WW3GdU7sVIuqd/gKZZcC1DyD+TTdimjQElDdXzfF8lntxUbqf+MbvCyX4y2vjaWf6tS+TM43jQXho0b9yqDcU/Rn01WpV4W+u8lmlhcGB7qeLoU8G2CQ+sRp07la1dUqqVnjBlzrlZY5FLhTMoNR2psPTcqzUxXdZ1HETIO4+qriqsC2HqTcmXq1sjtRo1cR3UDXBsqczsuy5F5Z8Y+LWA8MEtyOa4ZpbYjtdS06fdLESSEJTlhHSci8D8Kn4lRpD3aTBhuxC61RpMDQALACAOynC6KilVQUUa8IKEcIdJJJTBiSSSSEJJJJIQkxTpikIqcTw5qUnsBjM0iTtIXmOIw2V3lfMW3joIkr0/iTHOpPFP4y0hs280WuvNsRTcwkGCRa17i0LA8y8SiyvqEmihVadDEk5rdNh36pMcR06XI9bjpCVRs6Hzb/xBQntI7zGmpI0WNjJnN4DioAINvpb02UiBGoEixOlug3VXNBuMx6bA/zCPScDrM7zoO3YIHHAynnsPTGmW5/cRf0A6JyI2v8AVCo1NLam0dETNOtvvZRtEilwINSqNI2/OyKwAzF+s7fwo1nAfqj0uY+yBZyFwkZ+Kvvp9lj4pbNZ7T1Pf4fbdZdZocYyuuQB5hN9NldpWCnZyzIqCbk+UffoqVWrJWlxKlBygeVtr7ncrPqUVpQawFGKRawnFoAbUBcwafub6HcdirrMj/gIP3+SwHMKgyQZvPYwrddjiR26aM+VwzrKFQts6SPstLA0fFcG03NzdDMn2K5KnxF4AMgjQgiVqcN5vq0P8qnRn9xaS75zZadPkdqwytDRz3c9HY4fleo74iAtFvAaNEZqpEC5LjAELz/Gc+YxwgPawf6G/wAlYVfidWq6atR7+ziSPlois8nx7UXo6aEecHe8c51psHh4MX0L/wBI9Oq4qrinPcXPcSSZJKowZPqrFMenyWTffO55kyXaki3Tejl24039VUpnbt+BavCMCa9ZlJpAL3ZZMwLG/dVtmWR7XnCNDljgb8XUytIDWkF8m+Sf0/Ir2jC0AxrWN0aA0egEBYfKXLQwbXS4Pe+JIECBoPqujAWrpKNiy+zU09WyPPYoTpJK6WBJJJJCEkkkkISSSSQhJJJJCIFebcew3gVsubMSMxtGWSe/delwuf5o4D/iWgsLWvBEkjVvSfzVZ/kNO7q+FyiK6LlHg828WNO/ob9UxePinSwmT5hqfQfdRxMsc5rjdpIi4FjHZVqlYjLfa491zuxoxpTw8MtGvaItG1o6FRL4MZT8wSq3jCJPpfZP43p8k20DeaArjeNb7W7FTq4gM1v0bt/yWe6uGi8TsNRH7oQBUnc3Jmelv+0PpfLH9Qv1MSXanSDAENv2UHP63i2qpOrk3H92UfFMXPSLBH6YDmWX1Y29lHEVfDbN87hb/Szr6nbslSqBrc77sFo3c7Zo6rMxGILyXGST+WRwgLOFkG+q6dTfqZQyAdbdx/IUpUqjPkfdWUDvZXq0YMfLv3Vd1IrSc0ZW9ZI9rH+0Pwx+dEakw1NlRlGZB3++yEKP1V4s3Cao3zH5/O6kyFGxlMUUWnQEj80v/CO2PzqnZ8Q9fz+U/IW9srBupjUyihnp+bJBouisZp6/hSC3ZJsoGbbwPf8A+r2Pl7lGhQyVQ13ihoJLnTDiL2WNyHyqzw216zHeJmLmhxMZRoSPmV6A1quaepvlmjp6cLdIdoUkgktFLBbEkkknEJJJRJSESTSopJCJpJJJCEkkkkISiQpJiEhHFc+cA8Rhq0aZdWzCcupbvAXmdXM2WvBDhbKdZXvzgvOefOWabW1MS1zg4mSNRdZWqoW7cjO1ul3Jzj2cG2tCmzEdQQIvdUfE7pxUJ9FSlRgxclo4okzp27bBP4vX8KBTjcpSonWE5YCGsDt9YVnDNzdQAJJmwA9lVotBIE/9J8dihHh0zb9R0zO/pLbngeP2xYvEmoQNGt+Fvbc+qE5sKu0H3UfE2KNVjt57DuKTHD069kCQneRAA9UcYAD1KknsLD0UpjQoGXoruH4e9zg0MdPopdmCZQk+gYjqmeJMrruHchVX5S8hrTr1hbQ//O6YP+Y6Olk3Bar0VzWcHmoJR6VJxuAfYG3VesUeSMKIlhJG86rewXBqdNuVlNob0gXUsa5S6RYj46X/AKZ5Jy7y1UxLiBLWhslxbadgu+5T5MFDMa2So4xEtBDQOk7rraGGa0Q0ADsEYBW69JjmRbr00IfkZjABAUkklcSS6JxJJSmzJxDpKBeomonwIISolyCaig6onURshi9RzoBeoF6JRBci9mT5kCU+ZDgfIbMpZkCUsybA+Q8pSg50syWBZCOWbxbDNq03MeJaRor2ZAxDZBUNle5D5PBeJYVrKr2tmziAFWXW818NHjFwEErmcXhS3RUbIYOauqxN4KpcB3KEXkqJBUhbZQbCPYGqPyiG6nUqsiNoudoCVbpcHrO0YbplFIl9Nvopl1oUQF03D+Tqr/j8oXR4TkemCC6TCdY6RNXorJro88oYZzyA1pJPQFdDheS8Q4iYAPqvSsFwimyMrAI3WpTwxUiqsl0i9X42C/WzkuD8mUaYBqDM4GZXU0sKJkNHrCuMoAIzQArENH/cy/CMILEUAZQ6o7KAClmSzK1HTwj8BbmSAATyhlyaVKo4ByGzJi5BzJZk+Bshc6iXoJcmLk+0bcGL1AvQi5NmRbRtwQvUC9QLlAuT7QXIIXqDnIZeoF6NRBcgheoF6GXKGZGogORrJk6SrMnEkkkmHHSCZJIccqLtE6SQjzzm/wCNcti9Ekln39mJf+tmZuruGSSVdkZs4FdHhNAkkoWXdN2a1JW6SSSkq7NaHRfoqwEyS14fpI/kdJJJGIdMEkkhMZIpkk6GEoFJJEMMUxSSTjDFRKSSdDECoFJJGAyDlApJIgWQKikkjQDP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8100" y="-114300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3079" name="AutoShape 13" descr="data:image/jpeg;base64,/9j/4AAQSkZJRgABAQAAAQABAAD/2wCEAAkGBxQSEhUUEBQUFhQVFBUVFhQUFBQUFRQQFBQWFhQUFBUYHCggGBolHBQUITEhJSkrLi4uFx8zODMsNygtLisBCgoKDg0OGhAQGiwmICQsLCwsLCwsLCwvLDAsLCwsLCwsLCwsLCwsLCwsLCwsLCwsLCwsLCwsLCwsLCwsLCwsLP/AABEIALEBHAMBIgACEQEDEQH/xAAbAAABBQEBAAAAAAAAAAAAAAADAAECBAUGB//EADgQAAEDAgQEBAUEAAYDAQAAAAEAAhEDIQQSMUEFBlFhEyJxgTKRobHwQlLB0RQzYnKC4aKy8Qf/xAAbAQABBQEBAAAAAAAAAAAAAAACAAEDBAUGB//EAC0RAAICAQQBBAEDAwUAAAAAAAABAgMRBBIhMQUTIkFRcTJhgRRSkQYVIzRC/9oADAMBAAIRAxEAPwDrQE4CnCcNWm2c4okQE4aiBqkGIWw1EGGqeVFDERtNC2SxrANYiNpo7aaK2mgcyaNRXbTRG0lZbTRG00DmTRqKzaSIKasiko1XtbqVG5kqgkB8NRqw0Ss/iHGWt+FYtbjpdZVLdbXDjJFKyKD8T4rBgLLfi3O3QsQQboAKwtRq52t88FWUm2GzHqnBQWgqxTpLPlY18iiskhPVFbiHBM2mpimo1qJR6ZKoFnDcTI1W7geIA7rmHUkqLywyCtLTeUkuJBKUoM9BokORfCWJwXHZl0tO4XQ12qayi9BqSyVfCTeEruRLw1JkPaUTTUTSV/wkxpJ9w20zzSUDSWh4Si6mn3DOBnOpobqa0TSUHUkSkA6zONNQLFfNJDdSRqRG6yiWKHhq46moZEakROsyQxSDEZrEQU1I5FVVgW00RtNGbTRW00DkTRrAtporWIjaaK2mo3ImjWCaxEbTR2UUdlFRuRPGBXbSRm0lYbRQsZiW02kk7KOU0llhpJFDiGNbTBnVcdj8e55N7InFcf4riVkPqrntVrpWPEeilfZlkKk9U2QQk6qChFyobmym2iUpgFFpRQmYlyTYVYp1VWY0kq03DlQWJLsmgn8Ei9Ea5M2gitpKu5RJ4xkNKjCsZEvDUakG4MnwuoWvHQlegYQ+ULz2k2CD0XUYLizQ3zFdH47Vxrj72S0cZR0CUrnMTzIxul0BnNbd7ey0v9yozjJK5xXydVKdZOE43TfoVpMqA6FWq767P0sdNMIllTBSlSjkCxQdTRkkhFU00J1NXS1QLE+RsFB9JDNJXnU1Dw0W4FxMVrERtNFbTRW0lK5FeNYJtNFbSR2UkdlNRuRNGBWZRRmUlYbTRA1BkkUQTKSIGp1T4rjfBpl+sbIZSUVlj9AuLcVp0GnMbxYbrzzGcWdVeSScpNh2UeLcRdWcXO16dAstriNVgajWStyl0Zt+oblhdFyq6dFXdT6p21pGiUrOy0QNpkQ0JwkWqTIQ5YJKm1HDEJphFbUUUmySOB6dlaY4lCY1HptKrz5J4Jjsaiaaqq/GlxyUW5nbn9Lf7VlnDWiHV3yf9Rhs9AEf9K1HdZwvr5YUZ54iR/xLNjP+0Sk/Egahw9WkKpzBxVtOaNMecgXZAyg9I1MLGfxV5GVzWwf3Ak23vurWn0MbEpY/y8FXUaxVtxzz+x0dDHUz+ts+sKy6DoQfRcSxHo1XNuxxHvb5LUt8NG1eyWCjX5hp4lE6p9NVqlFVcDxeYbVsf3be61CFg6nR3aWWJrj4ZqU316hZiyhlINjC1OG8dfSMOMhVHsVd7ENN84PMWSe6PR6LwzijaolputEFeX4HFOpOlp9l23BuNNqiDYrp9B5ONntn2Wa7N3fZtgp1AFTWwSjJJ0k4hoTZFJJIRmMpI7KamxqM1qdsZIgymigJBOhHEkkmJTiGJXAc38Qe6oWj4G6AHU9Sup5j4mKFLSXOs0LzmtUgmTr06lYvlNTjFcf5K+onhYK4mDKrg9VN7yAguqzoFkrJlSaDU3WhM+rCgygbEmEYMAM6oZYTHWWJpJE6IrKQOpTZkmj5qPLYaSQdrAEfwxshspq1TpqtNv7LEI5ExqrYuu5x8Jmp+Jw2H/at1nZWknYfXZB4YwMDn1CBeSXGLlSaWGZbn8dCs49qf5L+CoNpstAA1J+5K5Hj2LFet5NBDZvBPUDZWeN8X8UljDFMexd3PbsskuAW5pdHJz9W18mVrdamvSrXCO74JwmnTpgAtc83JkEyNQ3oEZ3D2F12/NclwvEuc9jKTgwnMM/UOuQe9lKrj61B5YahlrusyPftsqUvHTdssWc9lqGvrVUd1fHRo8T5beC59INyxOW826dVhZV6Jhqoc0OB+IA39FyvFcA5r3uyjJMgtuACtLxuqc26rHyir5TQxilbUuH2Y7rrQ4PxHKclT4dj06eypup9ECqCDoVs3Uwtg42LKMfT2yqnugde9iG+mocCqeJSj9TbHuNirT2wvP8AXaeWlvdb/j8HZ0zVtan9lF7FFlQtMtJB7K08ILwFDCbQ7jh5R1vLfGfEGR/xD6rowvLqNUtcHNMEL0XhWLFWm1w6X9V1nida7V6cu0TwllF5JIJLbDEkkkkIi1qkkkmEJJJJOIRUCVIqlxas9lJ7qYBcGmJMCe6GUtsWxN4OP50xgdWDIPkGs2M9lymLufKdOvVWMXVcXZnzmNyTJknVUnvFwDp2XKWzdtjmZV9m5kXGDcydL6KJdsompOsSma7cxBTYK2QzX9VM1NkFh2CkX7FA0PkK12xR2BVGdBdXaGCc4+ayinJJchwTb4RZo1BodVbY9Cp4FoMm5V+nA2VCyyPwX6q5LszuJ1JDQNzf2XO8bxJLgwHyt1HV/ddHxj4mkaR9VxuMJ8R8/uK2fF1prL+smZ5GTTaQy1uX6NFzarqzQSxua/7YMkLHDuqUwCAbHXuNlpX1ucXHODLpnsluaydDwOka1Rj2QylTkhhIcSbgzvfqUHE4B2JxdUfC1phxjYWEdyh8tNfSqAkANqtIF9Y0hdc5w6C+p3MdVh6q6VFza54wn9Gzp6Y31JP7y/3FhQWeUA5WgAOJBzKhzJjXU6XkaPOcpMaAq+15VfiVLPReyNWmP90W+sKjRa43xm/sv3RzS4x+jjWYzqrIxji12QkWl0dO6s0eFE5W1wGPAmYjNTjfqZ0VFzYdVo0gHZ4voRlMn2XeRstVW+S4OSVMd+DX5WqxVa398t7X0+oC6LEhYfAsBGJa3MPKWnvNpAW/xD43x+4/dYP+o4Ql6di/Bv8AiVJVSUvsznoFQo9Uqs4rnol2TBly6zkbEE52bCCuRcF1nIlMec72+S1fGf8AYjgel5kdiE6YJ12RaEkkkkISSSSQhJFJIpCIlcvzvUeKbQHAMJ8w/U4jYdl064Dm+u51YyQQ2zQ25HUnus/yVuynH2R2yxE5jEvvE6/ZVC4aiQOv9q02neXG5i/TsEJ+HB2316+i59NIx5ZbBmpFzv2lOGzrCcUiL6iVJjC4w0R9k8pJA4B0qJJ8l+wVujg5vUN+g3RsLTDAYmTqUaAJtP8ACqWXNvCJoVJcsem0N+EQEVp3UGIjHCVWll9liP7Fii+dVbphU6Yg3RQ/poq81ktQljsLVptc7I8wHAQej5sfRce7hDnYirTqENLXHTcnSO0fddPitiNvss/idQ5mvblGYtY9ztGifK71gwup8ZHfpU49rgzNaoufuObrcMqteGZZcbiLyN1t8N4G1oDqnmcRofhH9rWxdPJUbJmASxw0cDrPcR9UQ1Qeyg11tyio4wBRpak23yDo4djAA1ogabx6Kea6QcpQsOafyaMUksIk2ohY0OLHZPiixBi+11MKYbubDrsmhHEk8DvLWDl+LsruexrzNsrXCQDew9dFYo4anh3nxHAua22UXzHaN0fjtYhzHNJLWnyt28TdyzcFTzOk3JNz3XZaRSspipPj5OfvxXa0uWdFyph8rs79pcfa6suqyJOpv87rOrcTDYo0jLnWeR+lm/up1a42WV5yzfKMF8GpopKFeEPWqQq73qNWtKqVa8LHhW2SSmHNWF3nI9KKJcf1Ot6LzvDg1HNY3VxAHuV61wPAeBRazcC/+46rb8Vp/wDl3fRNpst5NAJ0wTrpi4JJJJIQkkkkhCTEp0xSEVeI1MtJ5zZYaTmiYtrC8rdLiS4uN4uTLpvef4XqfEy0Un5xmaGklvXsvK8TTI8zYElxLdo2F9NVheWl74rJV1WcLBWNMmZ0FgRbTZKSbNbIGuwbO5UqrL+VwFrkyQB+FHp0xNhFp6g9z1WNKWFyUNuWV6TGzqT/AOvujQexb6W9oUqjJ2Ak7KLWkWB/hRN5CxgICD8J2Ug4en5umIH0gde9lOnS/cQB/wCXyUTDQ5Z+bKVN0W+qYPa2zR7m6cVzsTPsgfJJlIsOPZCqOLRt81RxFY3mVnVcTCKFLYE9Qka78Wd4jsVCsA9padHCP6PzXOYjFWlH4PxQDy1TDXGztcp79lveMk6JYfTKVs/UR0mExgOUEXZEA3ggRIVmmGmMx815IHlP/HZcZj2PbUJJOYaO6jYhXcDxc/C/XrsV0MHTf7ZoqQ1E4M6dzCNCHD86pswGpj1WW3GdU7sVIuqd/gKZZcC1DyD+TTdimjQElDdXzfF8lntxUbqf+MbvCyX4y2vjaWf6tS+TM43jQXho0b9yqDcU/Rn01WpV4W+u8lmlhcGB7qeLoU8G2CQ+sRp07la1dUqqVnjBlzrlZY5FLhTMoNR2psPTcqzUxXdZ1HETIO4+qriqsC2HqTcmXq1sjtRo1cR3UDXBsqczsuy5F5Z8Y+LWA8MEtyOa4ZpbYjtdS06fdLESSEJTlhHSci8D8Kn4lRpD3aTBhuxC61RpMDQALACAOynC6KilVQUUa8IKEcIdJJJTBiSSSSEJJJJIQkxTpikIqcTw5qUnsBjM0iTtIXmOIw2V3lfMW3joIkr0/iTHOpPFP4y0hs280WuvNsRTcwkGCRa17i0LA8y8SiyvqEmihVadDEk5rdNh36pMcR06XI9bjpCVRs6Hzb/xBQntI7zGmpI0WNjJnN4DioAINvpb02UiBGoEixOlug3VXNBuMx6bA/zCPScDrM7zoO3YIHHAynnsPTGmW5/cRf0A6JyI2v8AVCo1NLam0dETNOtvvZRtEilwINSqNI2/OyKwAzF+s7fwo1nAfqj0uY+yBZyFwkZ+Kvvp9lj4pbNZ7T1Pf4fbdZdZocYyuuQB5hN9NldpWCnZyzIqCbk+UffoqVWrJWlxKlBygeVtr7ncrPqUVpQawFGKRawnFoAbUBcwafub6HcdirrMj/gIP3+SwHMKgyQZvPYwrddjiR26aM+VwzrKFQts6SPstLA0fFcG03NzdDMn2K5KnxF4AMgjQgiVqcN5vq0P8qnRn9xaS75zZadPkdqwytDRz3c9HY4fleo74iAtFvAaNEZqpEC5LjAELz/Gc+YxwgPawf6G/wAlYVfidWq6atR7+ziSPlois8nx7UXo6aEecHe8c51psHh4MX0L/wBI9Oq4qrinPcXPcSSZJKowZPqrFMenyWTffO55kyXaki3Tejl24039VUpnbt+BavCMCa9ZlJpAL3ZZMwLG/dVtmWR7XnCNDljgb8XUytIDWkF8m+Sf0/Ir2jC0AxrWN0aA0egEBYfKXLQwbXS4Pe+JIECBoPqujAWrpKNiy+zU09WyPPYoTpJK6WBJJJJCEkkkkISSSSQhJJJJCIFebcew3gVsubMSMxtGWSe/delwuf5o4D/iWgsLWvBEkjVvSfzVZ/kNO7q+FyiK6LlHg828WNO/ob9UxePinSwmT5hqfQfdRxMsc5rjdpIi4FjHZVqlYjLfa491zuxoxpTw8MtGvaItG1o6FRL4MZT8wSq3jCJPpfZP43p8k20DeaArjeNb7W7FTq4gM1v0bt/yWe6uGi8TsNRH7oQBUnc3Jmelv+0PpfLH9Qv1MSXanSDAENv2UHP63i2qpOrk3H92UfFMXPSLBH6YDmWX1Y29lHEVfDbN87hb/Szr6nbslSqBrc77sFo3c7Zo6rMxGILyXGST+WRwgLOFkG+q6dTfqZQyAdbdx/IUpUqjPkfdWUDvZXq0YMfLv3Vd1IrSc0ZW9ZI9rH+0Pwx+dEakw1NlRlGZB3++yEKP1V4s3Cao3zH5/O6kyFGxlMUUWnQEj80v/CO2PzqnZ8Q9fz+U/IW9srBupjUyihnp+bJBouisZp6/hSC3ZJsoGbbwPf8A+r2Pl7lGhQyVQ13ihoJLnTDiL2WNyHyqzw216zHeJmLmhxMZRoSPmV6A1quaepvlmjp6cLdIdoUkgktFLBbEkkknEJJJRJSESTSopJCJpJJJCEkkkkISiQpJiEhHFc+cA8Rhq0aZdWzCcupbvAXmdXM2WvBDhbKdZXvzgvOefOWabW1MS1zg4mSNRdZWqoW7cjO1ul3Jzj2cG2tCmzEdQQIvdUfE7pxUJ9FSlRgxclo4okzp27bBP4vX8KBTjcpSonWE5YCGsDt9YVnDNzdQAJJmwA9lVotBIE/9J8dihHh0zb9R0zO/pLbngeP2xYvEmoQNGt+Fvbc+qE5sKu0H3UfE2KNVjt57DuKTHD069kCQneRAA9UcYAD1KknsLD0UpjQoGXoruH4e9zg0MdPopdmCZQk+gYjqmeJMrruHchVX5S8hrTr1hbQ//O6YP+Y6Olk3Bar0VzWcHmoJR6VJxuAfYG3VesUeSMKIlhJG86rewXBqdNuVlNob0gXUsa5S6RYj46X/AKZ5Jy7y1UxLiBLWhslxbadgu+5T5MFDMa2So4xEtBDQOk7rraGGa0Q0ADsEYBW69JjmRbr00IfkZjABAUkklcSS6JxJJSmzJxDpKBeomonwIISolyCaig6onURshi9RzoBeoF6JRBci9mT5kCU+ZDgfIbMpZkCUsybA+Q8pSg50syWBZCOWbxbDNq03MeJaRor2ZAxDZBUNle5D5PBeJYVrKr2tmziAFWXW818NHjFwEErmcXhS3RUbIYOauqxN4KpcB3KEXkqJBUhbZQbCPYGqPyiG6nUqsiNoudoCVbpcHrO0YbplFIl9Nvopl1oUQF03D+Tqr/j8oXR4TkemCC6TCdY6RNXorJro88oYZzyA1pJPQFdDheS8Q4iYAPqvSsFwimyMrAI3WpTwxUiqsl0i9X42C/WzkuD8mUaYBqDM4GZXU0sKJkNHrCuMoAIzQArENH/cy/CMILEUAZQ6o7KAClmSzK1HTwj8BbmSAATyhlyaVKo4ByGzJi5BzJZk+Bshc6iXoJcmLk+0bcGL1AvQi5NmRbRtwQvUC9QLlAuT7QXIIXqDnIZeoF6NRBcgheoF6GXKGZGogORrJk6SrMnEkkkmHHSCZJIccqLtE6SQjzzm/wCNcti9Ekln39mJf+tmZuruGSSVdkZs4FdHhNAkkoWXdN2a1JW6SSSkq7NaHRfoqwEyS14fpI/kdJJJGIdMEkkhMZIpkk6GEoFJJEMMUxSSTjDFRKSSdDECoFJJGAyDlApJIgWQKikkjQDP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90500" y="-99060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ru-RU" altLang="en-US"/>
          </a:p>
        </p:txBody>
      </p:sp>
      <p:pic>
        <p:nvPicPr>
          <p:cNvPr id="3080" name="Picture 14" descr="C:\Users\user\Dropbox\Events\2014\24-25 апреля\untitl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92675"/>
            <a:ext cx="20383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Box 1"/>
          <p:cNvSpPr txBox="1">
            <a:spLocks noChangeArrowheads="1"/>
          </p:cNvSpPr>
          <p:nvPr/>
        </p:nvSpPr>
        <p:spPr bwMode="auto">
          <a:xfrm>
            <a:off x="2522538" y="652463"/>
            <a:ext cx="4537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ru-RU" altLang="en-US" sz="1400" b="1" dirty="0">
                <a:solidFill>
                  <a:schemeClr val="accent1"/>
                </a:solidFill>
              </a:rPr>
              <a:t>ПРООН в Казахстане</a:t>
            </a:r>
          </a:p>
          <a:p>
            <a:pPr algn="ctr" eaLnBrk="1" hangingPunct="1"/>
            <a:r>
              <a:rPr lang="ru-RU" altLang="en-US" sz="1400" b="1" dirty="0">
                <a:solidFill>
                  <a:schemeClr val="accent1"/>
                </a:solidFill>
              </a:rPr>
              <a:t>Глобальный Экологический Фонд</a:t>
            </a:r>
          </a:p>
          <a:p>
            <a:pPr algn="ctr" eaLnBrk="1" hangingPunct="1"/>
            <a:r>
              <a:rPr lang="ru-RU" altLang="en-US" sz="1400" b="1" dirty="0">
                <a:solidFill>
                  <a:schemeClr val="accent1"/>
                </a:solidFill>
              </a:rPr>
              <a:t>Правительство Казахстана</a:t>
            </a:r>
          </a:p>
        </p:txBody>
      </p:sp>
      <p:pic>
        <p:nvPicPr>
          <p:cNvPr id="3082" name="Picture 5" descr="G:\фото  КУП\DSC007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76800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3"/>
          <p:cNvSpPr>
            <a:spLocks noChangeArrowheads="1"/>
          </p:cNvSpPr>
          <p:nvPr/>
        </p:nvSpPr>
        <p:spPr bwMode="auto">
          <a:xfrm>
            <a:off x="4269095" y="6332538"/>
            <a:ext cx="694719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r>
              <a:rPr lang="ru-RU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2020</a:t>
            </a:r>
            <a:endParaRPr lang="ru-RU" altLang="en-US" sz="1800" dirty="0">
              <a:solidFill>
                <a:schemeClr val="accent1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pic>
        <p:nvPicPr>
          <p:cNvPr id="3085" name="Picture 2" descr="GEF-notag-lowres_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74638"/>
            <a:ext cx="120332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1" t="20415" r="7063" b="34641"/>
          <a:stretch>
            <a:fillRect/>
          </a:stretch>
        </p:blipFill>
        <p:spPr bwMode="auto">
          <a:xfrm>
            <a:off x="8164512" y="237461"/>
            <a:ext cx="674688" cy="118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96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76"/>
          <p:cNvSpPr txBox="1">
            <a:spLocks/>
          </p:cNvSpPr>
          <p:nvPr/>
        </p:nvSpPr>
        <p:spPr>
          <a:xfrm>
            <a:off x="99236" y="9750"/>
            <a:ext cx="8478100" cy="102870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3D5F13"/>
                </a:solidFill>
                <a:latin typeface="Arial Black" panose="020B0A04020102020204" pitchFamily="34" charset="0"/>
                <a:ea typeface="ＭＳ Ｐゴシック" pitchFamily="34" charset="-128"/>
                <a:cs typeface="+mn-cs"/>
              </a:rPr>
              <a:t>Реализованные </a:t>
            </a:r>
          </a:p>
          <a:p>
            <a:r>
              <a:rPr lang="ru-RU" sz="2400" b="1" dirty="0" smtClean="0">
                <a:solidFill>
                  <a:srgbClr val="3D5F13"/>
                </a:solidFill>
                <a:latin typeface="Arial Black" panose="020B0A04020102020204" pitchFamily="34" charset="0"/>
                <a:ea typeface="ＭＳ Ｐゴシック" pitchFamily="34" charset="-128"/>
                <a:cs typeface="+mn-cs"/>
              </a:rPr>
              <a:t>и поддержанные проекты ГЧП</a:t>
            </a:r>
            <a:endParaRPr lang="ru-RU" sz="2400" b="1" dirty="0">
              <a:solidFill>
                <a:srgbClr val="3D5F13"/>
              </a:solidFill>
              <a:latin typeface="Arial Black" panose="020B0A0402010202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t="44523" r="-246" b="35111"/>
          <a:stretch/>
        </p:blipFill>
        <p:spPr>
          <a:xfrm>
            <a:off x="1" y="5958697"/>
            <a:ext cx="9143999" cy="899303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974515" y="5956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Myriad Pro" pitchFamily="34" charset="0"/>
              </a:rPr>
              <a:t>Проект Правительства и ПРООН-ГЭФ:           «Устойчивые города для </a:t>
            </a:r>
            <a:r>
              <a:rPr lang="ru-RU" alt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Myriad Pro" pitchFamily="34" charset="0"/>
              </a:rPr>
              <a:t>низкоуглеродного</a:t>
            </a:r>
            <a:r>
              <a:rPr lang="ru-RU" alt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Myriad Pro" pitchFamily="34" charset="0"/>
              </a:rPr>
              <a:t> развития»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6" name="Picture 2" descr="ÐÐ°ÑÑÐ¸Ð½ÐºÐ¸ Ð¿Ð¾ Ð·Ð°Ð¿ÑÐ¾ÑÑ ÑÑÑ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65138"/>
            <a:ext cx="895349" cy="89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727032"/>
              </p:ext>
            </p:extLst>
          </p:nvPr>
        </p:nvGraphicFramePr>
        <p:xfrm>
          <a:off x="330198" y="1007099"/>
          <a:ext cx="8425284" cy="493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39"/>
                <a:gridCol w="2800463"/>
                <a:gridCol w="1727200"/>
                <a:gridCol w="1143000"/>
                <a:gridCol w="2430882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Наименование объекта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Государственный партнер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Частный партнер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ЭЭ мероприятия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/>
                </a:tc>
              </a:tr>
              <a:tr h="5614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Административно-технологический комплекс "</a:t>
                      </a:r>
                      <a:r>
                        <a:rPr lang="ru-RU" sz="1050" u="none" strike="noStrike" dirty="0" err="1">
                          <a:effectLst/>
                        </a:rPr>
                        <a:t>Transport</a:t>
                      </a:r>
                      <a:r>
                        <a:rPr lang="ru-RU" sz="1050" u="none" strike="noStrike" dirty="0">
                          <a:effectLst/>
                        </a:rPr>
                        <a:t> </a:t>
                      </a:r>
                      <a:r>
                        <a:rPr lang="ru-RU" sz="1050" u="none" strike="noStrike" dirty="0" err="1">
                          <a:effectLst/>
                        </a:rPr>
                        <a:t>Tower</a:t>
                      </a:r>
                      <a:r>
                        <a:rPr lang="ru-RU" sz="1050" u="none" strike="noStrike" dirty="0">
                          <a:effectLst/>
                        </a:rPr>
                        <a:t>", г. </a:t>
                      </a:r>
                      <a:r>
                        <a:rPr lang="ru-RU" sz="1050" u="none" strike="noStrike" dirty="0" err="1">
                          <a:effectLst/>
                        </a:rPr>
                        <a:t>Нур</a:t>
                      </a:r>
                      <a:r>
                        <a:rPr lang="ru-RU" sz="1050" u="none" strike="noStrike" dirty="0">
                          <a:effectLst/>
                        </a:rPr>
                        <a:t>-Султан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ГУ "Министерство индустрии и инфраструктурного развития Республики Казахстана"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ТОО  "</a:t>
                      </a:r>
                      <a:r>
                        <a:rPr lang="en-US" sz="1050" u="none" strike="noStrike">
                          <a:effectLst/>
                        </a:rPr>
                        <a:t>Led system media"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Модернизация системы внутреннего освещения, установка светодиодных ламп освещения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Уличное освещение </a:t>
                      </a:r>
                      <a:r>
                        <a:rPr lang="ru-RU" sz="1050" u="none" strike="noStrike" dirty="0" err="1">
                          <a:effectLst/>
                        </a:rPr>
                        <a:t>Созакского</a:t>
                      </a:r>
                      <a:r>
                        <a:rPr lang="ru-RU" sz="1050" u="none" strike="noStrike" dirty="0">
                          <a:effectLst/>
                        </a:rPr>
                        <a:t> района Туркестанской области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ГУ "Акимат Туркестанской области"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ТОО "Торлан-Срой"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Модернизация системы уличного освещения, установка светодиодных светильников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Уличное освещение Федоровского района Костанайской области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ГУ "</a:t>
                      </a:r>
                      <a:r>
                        <a:rPr lang="ru-RU" sz="1050" u="none" strike="noStrike" dirty="0" err="1">
                          <a:effectLst/>
                        </a:rPr>
                        <a:t>Акимат</a:t>
                      </a:r>
                      <a:r>
                        <a:rPr lang="ru-RU" sz="1050" u="none" strike="noStrike" dirty="0">
                          <a:effectLst/>
                        </a:rPr>
                        <a:t> </a:t>
                      </a:r>
                      <a:r>
                        <a:rPr lang="ru-RU" sz="1050" u="none" strike="noStrike" dirty="0" err="1">
                          <a:effectLst/>
                        </a:rPr>
                        <a:t>Костанайской</a:t>
                      </a:r>
                      <a:r>
                        <a:rPr lang="ru-RU" sz="1050" u="none" strike="noStrike" dirty="0">
                          <a:effectLst/>
                        </a:rPr>
                        <a:t> области"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ТОО "Адал-И"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Модернизация системы уличного освещения, установка светодиодных светильников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err="1">
                          <a:effectLst/>
                        </a:rPr>
                        <a:t>Сш</a:t>
                      </a:r>
                      <a:r>
                        <a:rPr lang="ru-RU" sz="1050" u="none" strike="noStrike" dirty="0">
                          <a:effectLst/>
                        </a:rPr>
                        <a:t>. №47 им. Ломоносова г. </a:t>
                      </a:r>
                      <a:r>
                        <a:rPr lang="ru-RU" sz="1050" u="none" strike="noStrike" dirty="0" err="1">
                          <a:effectLst/>
                        </a:rPr>
                        <a:t>Шиели</a:t>
                      </a:r>
                      <a:r>
                        <a:rPr lang="ru-RU" sz="1050" u="none" strike="noStrike" dirty="0">
                          <a:effectLst/>
                        </a:rPr>
                        <a:t>, </a:t>
                      </a:r>
                      <a:r>
                        <a:rPr lang="ru-RU" sz="1050" u="none" strike="noStrike" dirty="0" err="1">
                          <a:effectLst/>
                        </a:rPr>
                        <a:t>Кызылординской</a:t>
                      </a:r>
                      <a:r>
                        <a:rPr lang="ru-RU" sz="1050" u="none" strike="noStrike" dirty="0">
                          <a:effectLst/>
                        </a:rPr>
                        <a:t> области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ГУ "</a:t>
                      </a:r>
                      <a:r>
                        <a:rPr lang="ru-RU" sz="1050" u="none" strike="noStrike" dirty="0" err="1">
                          <a:effectLst/>
                        </a:rPr>
                        <a:t>Акимат</a:t>
                      </a:r>
                      <a:r>
                        <a:rPr lang="ru-RU" sz="1050" u="none" strike="noStrike" dirty="0">
                          <a:effectLst/>
                        </a:rPr>
                        <a:t> </a:t>
                      </a:r>
                      <a:r>
                        <a:rPr lang="ru-RU" sz="1050" u="none" strike="noStrike" dirty="0" err="1">
                          <a:effectLst/>
                        </a:rPr>
                        <a:t>Кызылординской</a:t>
                      </a:r>
                      <a:r>
                        <a:rPr lang="ru-RU" sz="1050" u="none" strike="noStrike" dirty="0">
                          <a:effectLst/>
                        </a:rPr>
                        <a:t> области"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ТОО "СМП-Кызылорда"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Модернизаци системы отопления, замена дизельной котельной на газовую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</a:tr>
              <a:tr h="280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Сш. №47 (Старая) г. Шиели, Кызылординской области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ГУ "</a:t>
                      </a:r>
                      <a:r>
                        <a:rPr lang="ru-RU" sz="1050" u="none" strike="noStrike" dirty="0" err="1">
                          <a:effectLst/>
                        </a:rPr>
                        <a:t>Акимат</a:t>
                      </a:r>
                      <a:r>
                        <a:rPr lang="ru-RU" sz="1050" u="none" strike="noStrike" dirty="0">
                          <a:effectLst/>
                        </a:rPr>
                        <a:t> </a:t>
                      </a:r>
                      <a:r>
                        <a:rPr lang="ru-RU" sz="1050" u="none" strike="noStrike" dirty="0" err="1">
                          <a:effectLst/>
                        </a:rPr>
                        <a:t>Кызылординской</a:t>
                      </a:r>
                      <a:r>
                        <a:rPr lang="ru-RU" sz="1050" u="none" strike="noStrike" dirty="0">
                          <a:effectLst/>
                        </a:rPr>
                        <a:t> области"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ТОО "СМП-Кызылорда"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Модернизаци системы отопления, замена угольной котельной на газовую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</a:tr>
              <a:tr h="280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Сш. №48 г. Шиели, Кызылординской области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ГУ "</a:t>
                      </a:r>
                      <a:r>
                        <a:rPr lang="ru-RU" sz="1050" u="none" strike="noStrike" dirty="0" err="1">
                          <a:effectLst/>
                        </a:rPr>
                        <a:t>Акимат</a:t>
                      </a:r>
                      <a:r>
                        <a:rPr lang="ru-RU" sz="1050" u="none" strike="noStrike" dirty="0">
                          <a:effectLst/>
                        </a:rPr>
                        <a:t> </a:t>
                      </a:r>
                      <a:r>
                        <a:rPr lang="ru-RU" sz="1050" u="none" strike="noStrike" dirty="0" err="1">
                          <a:effectLst/>
                        </a:rPr>
                        <a:t>Кызылординской</a:t>
                      </a:r>
                      <a:r>
                        <a:rPr lang="ru-RU" sz="1050" u="none" strike="noStrike" dirty="0">
                          <a:effectLst/>
                        </a:rPr>
                        <a:t> области"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ТОО "СМП-</a:t>
                      </a:r>
                      <a:r>
                        <a:rPr lang="ru-RU" sz="1050" u="none" strike="noStrike" dirty="0" err="1">
                          <a:effectLst/>
                        </a:rPr>
                        <a:t>Кызылорда</a:t>
                      </a:r>
                      <a:r>
                        <a:rPr lang="ru-RU" sz="1050" u="none" strike="noStrike" dirty="0">
                          <a:effectLst/>
                        </a:rPr>
                        <a:t>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Модернизаци системы отопления, замена угольной котельной на газовую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</a:tr>
              <a:tr h="280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Сш. №127 г. Шиели, Кызылординской области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ГУ "Акимат Кызылординской области"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ТОО "СМП-</a:t>
                      </a:r>
                      <a:r>
                        <a:rPr lang="ru-RU" sz="1050" u="none" strike="noStrike" dirty="0" err="1">
                          <a:effectLst/>
                        </a:rPr>
                        <a:t>Кызылорда</a:t>
                      </a:r>
                      <a:r>
                        <a:rPr lang="ru-RU" sz="1050" u="none" strike="noStrike" dirty="0">
                          <a:effectLst/>
                        </a:rPr>
                        <a:t>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Модернизаци системы отопления, замена дизельной котельной на газовую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</a:tr>
              <a:tr h="280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err="1">
                          <a:effectLst/>
                        </a:rPr>
                        <a:t>Сш</a:t>
                      </a:r>
                      <a:r>
                        <a:rPr lang="ru-RU" sz="1050" u="none" strike="noStrike" dirty="0">
                          <a:effectLst/>
                        </a:rPr>
                        <a:t>. №219 г. </a:t>
                      </a:r>
                      <a:r>
                        <a:rPr lang="ru-RU" sz="1050" u="none" strike="noStrike" dirty="0" err="1">
                          <a:effectLst/>
                        </a:rPr>
                        <a:t>Шиели</a:t>
                      </a:r>
                      <a:r>
                        <a:rPr lang="ru-RU" sz="1050" u="none" strike="noStrike" dirty="0">
                          <a:effectLst/>
                        </a:rPr>
                        <a:t>, </a:t>
                      </a:r>
                      <a:r>
                        <a:rPr lang="ru-RU" sz="1050" u="none" strike="noStrike" dirty="0" err="1">
                          <a:effectLst/>
                        </a:rPr>
                        <a:t>Кызылординской</a:t>
                      </a:r>
                      <a:r>
                        <a:rPr lang="ru-RU" sz="1050" u="none" strike="noStrike" dirty="0">
                          <a:effectLst/>
                        </a:rPr>
                        <a:t> области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ГУ "Акимат Кызылординской области"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ТОО "СМП-</a:t>
                      </a:r>
                      <a:r>
                        <a:rPr lang="ru-RU" sz="1050" u="none" strike="noStrike" dirty="0" err="1">
                          <a:effectLst/>
                        </a:rPr>
                        <a:t>Кызылорда</a:t>
                      </a:r>
                      <a:r>
                        <a:rPr lang="ru-RU" sz="1050" u="none" strike="noStrike" dirty="0">
                          <a:effectLst/>
                        </a:rPr>
                        <a:t>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Модернизаци системы отопления, замена угольной котельной на газовую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</a:tr>
              <a:tr h="280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Сш. №244 г. Шиели, Кызылординской области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ГУ "Акимат Кызылординской области"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ТОО "СМП-</a:t>
                      </a:r>
                      <a:r>
                        <a:rPr lang="ru-RU" sz="1050" u="none" strike="noStrike" dirty="0" err="1">
                          <a:effectLst/>
                        </a:rPr>
                        <a:t>Кызылорда</a:t>
                      </a:r>
                      <a:r>
                        <a:rPr lang="ru-RU" sz="1050" u="none" strike="noStrike" dirty="0">
                          <a:effectLst/>
                        </a:rPr>
                        <a:t>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Модернизаци системы отопления, замена угольной котельной на газовую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</a:tr>
              <a:tr h="280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Сш. №270 г. Шиели, Кызылординской области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ГУ "Акимат Кызылординской области"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ТОО "СМП-</a:t>
                      </a:r>
                      <a:r>
                        <a:rPr lang="ru-RU" sz="1050" u="none" strike="noStrike" dirty="0" err="1">
                          <a:effectLst/>
                        </a:rPr>
                        <a:t>Кызылорда</a:t>
                      </a:r>
                      <a:r>
                        <a:rPr lang="ru-RU" sz="1050" u="none" strike="noStrike" dirty="0">
                          <a:effectLst/>
                        </a:rPr>
                        <a:t>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effectLst/>
                        </a:rPr>
                        <a:t>Модернизаци</a:t>
                      </a:r>
                      <a:r>
                        <a:rPr lang="ru-RU" sz="1050" u="none" strike="noStrike" dirty="0">
                          <a:effectLst/>
                        </a:rPr>
                        <a:t> системы отопления, замена дизельной котельной на газовую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</a:tr>
              <a:tr h="280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Дом школьников г. Шиели, Кызылординской области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ГУ "Акимат Кызылординской области"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ТОО "СМП-Кызылорда"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effectLst/>
                        </a:rPr>
                        <a:t>Модернизаци</a:t>
                      </a:r>
                      <a:r>
                        <a:rPr lang="ru-RU" sz="1050" u="none" strike="noStrike" dirty="0">
                          <a:effectLst/>
                        </a:rPr>
                        <a:t> системы отопления, замена дизельной котельной на газовую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</a:tr>
              <a:tr h="280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Дом культуры г. Шиели, Кызылординской области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ГУ "Акимат Кызылординской области"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ТОО "СМП-Кызылорда"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effectLst/>
                        </a:rPr>
                        <a:t>Модернизаци</a:t>
                      </a:r>
                      <a:r>
                        <a:rPr lang="ru-RU" sz="1050" u="none" strike="noStrike" dirty="0">
                          <a:effectLst/>
                        </a:rPr>
                        <a:t> системы отопления, замена дизельной котельной на газовую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/>
                </a:tc>
              </a:tr>
            </a:tbl>
          </a:graphicData>
        </a:graphic>
      </p:graphicFrame>
      <p:grpSp>
        <p:nvGrpSpPr>
          <p:cNvPr id="62" name="Группа 61"/>
          <p:cNvGrpSpPr/>
          <p:nvPr/>
        </p:nvGrpSpPr>
        <p:grpSpPr>
          <a:xfrm>
            <a:off x="5638799" y="126492"/>
            <a:ext cx="3366013" cy="724408"/>
            <a:chOff x="4878017" y="126492"/>
            <a:chExt cx="4126796" cy="870976"/>
          </a:xfrm>
        </p:grpSpPr>
        <p:grpSp>
          <p:nvGrpSpPr>
            <p:cNvPr id="64" name="Группа 63">
              <a:extLst>
                <a:ext uri="{FF2B5EF4-FFF2-40B4-BE49-F238E27FC236}">
                  <a16:creationId xmlns="" xmlns:a16="http://schemas.microsoft.com/office/drawing/2014/main" id="{571FA8C2-05AD-4CF4-970C-687407903A98}"/>
                </a:ext>
              </a:extLst>
            </p:cNvPr>
            <p:cNvGrpSpPr/>
            <p:nvPr/>
          </p:nvGrpSpPr>
          <p:grpSpPr>
            <a:xfrm>
              <a:off x="5039298" y="126492"/>
              <a:ext cx="3965515" cy="870976"/>
              <a:chOff x="327898" y="184142"/>
              <a:chExt cx="6146890" cy="1311580"/>
            </a:xfrm>
          </p:grpSpPr>
          <p:pic>
            <p:nvPicPr>
              <p:cNvPr id="68" name="Picture 2" descr="GEF-notag-lowres_0">
                <a:extLst>
                  <a:ext uri="{FF2B5EF4-FFF2-40B4-BE49-F238E27FC236}">
                    <a16:creationId xmlns="" xmlns:a16="http://schemas.microsoft.com/office/drawing/2014/main" id="{A33DF731-4D97-4D6B-B382-B1902F7C1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898" y="360519"/>
                <a:ext cx="938240" cy="1021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Рисунок 68">
                <a:extLst>
                  <a:ext uri="{FF2B5EF4-FFF2-40B4-BE49-F238E27FC236}">
                    <a16:creationId xmlns="" xmlns:a16="http://schemas.microsoft.com/office/drawing/2014/main" id="{21D0DD96-D3D6-4FF6-B595-90FC41804C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/>
              <a:srcRect l="78651" t="20415" r="7064" b="34641"/>
              <a:stretch/>
            </p:blipFill>
            <p:spPr>
              <a:xfrm>
                <a:off x="5736381" y="246486"/>
                <a:ext cx="738407" cy="1249236"/>
              </a:xfrm>
              <a:prstGeom prst="rect">
                <a:avLst/>
              </a:prstGeom>
            </p:spPr>
          </p:pic>
          <p:pic>
            <p:nvPicPr>
              <p:cNvPr id="70" name="Picture 10" descr="Damu_Logo_Ru">
                <a:extLst>
                  <a:ext uri="{FF2B5EF4-FFF2-40B4-BE49-F238E27FC236}">
                    <a16:creationId xmlns="" xmlns:a16="http://schemas.microsoft.com/office/drawing/2014/main" id="{2507AA33-B6CD-4040-9BF8-385B4B1347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8925" y="461874"/>
                <a:ext cx="2118553" cy="628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Рисунок 70">
                <a:extLst>
                  <a:ext uri="{FF2B5EF4-FFF2-40B4-BE49-F238E27FC236}">
                    <a16:creationId xmlns="" xmlns:a16="http://schemas.microsoft.com/office/drawing/2014/main" id="{0C529F8F-8D66-4860-8526-D83F89F93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59" y="184142"/>
                <a:ext cx="1063941" cy="1183604"/>
              </a:xfrm>
              <a:prstGeom prst="rect">
                <a:avLst/>
              </a:prstGeom>
            </p:spPr>
          </p:pic>
          <p:pic>
            <p:nvPicPr>
              <p:cNvPr id="72" name="Рисунок 71" descr="Описание: Описание: герб">
                <a:extLst>
                  <a:ext uri="{FF2B5EF4-FFF2-40B4-BE49-F238E27FC236}">
                    <a16:creationId xmlns="" xmlns:a16="http://schemas.microsoft.com/office/drawing/2014/main" id="{B5BC37CF-22A6-46D1-9774-34A672AFF039}"/>
                  </a:ext>
                </a:extLst>
              </p:cNvPr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619" y="299629"/>
                <a:ext cx="1037826" cy="1043661"/>
              </a:xfrm>
              <a:prstGeom prst="rect">
                <a:avLst/>
              </a:prstGeom>
              <a:noFill/>
            </p:spPr>
          </p:pic>
        </p:grpSp>
        <p:cxnSp>
          <p:nvCxnSpPr>
            <p:cNvPr id="67" name="Прямая соединительная линия 66">
              <a:extLst>
                <a:ext uri="{FF2B5EF4-FFF2-40B4-BE49-F238E27FC236}">
                  <a16:creationId xmlns="" xmlns:a16="http://schemas.microsoft.com/office/drawing/2014/main" id="{12E35D30-B645-49D2-92B7-51686CC93D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017" y="126492"/>
              <a:ext cx="0" cy="76975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280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146026" y="707633"/>
            <a:ext cx="3410652" cy="13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ru-RU" sz="1800" b="1" dirty="0">
                <a:solidFill>
                  <a:schemeClr val="bg1"/>
                </a:solidFill>
                <a:latin typeface="Cambria" panose="02040503050406030204" pitchFamily="18" charset="0"/>
              </a:rPr>
              <a:t>ТЕХНИЧЕСКОЕ СОПРОВОЖДЕНИЕ НИЗКОУГЛЕРОДНЫХ ГЧП ПРОЕКТОВ В ПИЛОТНЫХ ГОРОДАХ КАЗАХСТАНА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4798196" y="1119411"/>
            <a:ext cx="2438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altLang="ru-RU" sz="1000" b="1" dirty="0">
                <a:latin typeface="Century Gothic" pitchFamily="34" charset="0"/>
              </a:rPr>
              <a:t>ПРООН в Казахстане</a:t>
            </a:r>
          </a:p>
          <a:p>
            <a:pPr algn="r" eaLnBrk="1" hangingPunct="1"/>
            <a:r>
              <a:rPr lang="ru-RU" altLang="ru-RU" sz="1000" b="1" dirty="0">
                <a:latin typeface="Century Gothic" pitchFamily="34" charset="0"/>
              </a:rPr>
              <a:t>Глобальный Экологический Фонд</a:t>
            </a:r>
          </a:p>
          <a:p>
            <a:pPr algn="r" eaLnBrk="1" hangingPunct="1"/>
            <a:r>
              <a:rPr lang="ru-RU" altLang="ru-RU" sz="1000" b="1" dirty="0">
                <a:latin typeface="Century Gothic" pitchFamily="34" charset="0"/>
              </a:rPr>
              <a:t>Правительство Казахстана</a:t>
            </a:r>
          </a:p>
        </p:txBody>
      </p:sp>
      <p:sp>
        <p:nvSpPr>
          <p:cNvPr id="46" name="Номер слайда 9"/>
          <p:cNvSpPr txBox="1">
            <a:spLocks/>
          </p:cNvSpPr>
          <p:nvPr/>
        </p:nvSpPr>
        <p:spPr>
          <a:xfrm>
            <a:off x="8738120" y="6539532"/>
            <a:ext cx="370384" cy="2738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48CA762F-A9F5-4407-AFC4-11D3F21C1EC6}" type="slidenum">
              <a:rPr lang="ru-RU" b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pPr algn="r"/>
              <a:t>11</a:t>
            </a:fld>
            <a:endParaRPr lang="ru-RU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2178090"/>
            <a:ext cx="2052000" cy="746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</a:rPr>
              <a:t>Уличное освещение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64284" y="2178090"/>
            <a:ext cx="6500203" cy="746854"/>
          </a:xfrm>
          <a:prstGeom prst="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</a:rPr>
              <a:t>3 ГЧП проекта в городах Аксу (конкурс), Атбасар и </a:t>
            </a:r>
            <a:r>
              <a:rPr lang="ru-RU" sz="1600" b="1" dirty="0" err="1">
                <a:solidFill>
                  <a:srgbClr val="002060"/>
                </a:solidFill>
              </a:rPr>
              <a:t>Сатпаев</a:t>
            </a:r>
            <a:r>
              <a:rPr lang="ru-RU" sz="1600" b="1" dirty="0">
                <a:solidFill>
                  <a:srgbClr val="002060"/>
                </a:solidFill>
              </a:rPr>
              <a:t> (прямые переговоры), сервисный контракт ГЧП по модернизации и сервисному обслуживанию светильников уличного освещения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2926" y="2996952"/>
            <a:ext cx="2052000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</a:rPr>
              <a:t>Система теплоснабжения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64284" y="2996952"/>
            <a:ext cx="6500204" cy="864096"/>
          </a:xfrm>
          <a:prstGeom prst="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</a:rPr>
              <a:t>2 ГЧП проекта в городах Костанай (прямые переговоры), Темиртау,  сервисный контракт ГЧП по модернизации и сервисному обслуживанию АТП для школ/садов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2926" y="3933055"/>
            <a:ext cx="2052000" cy="911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</a:rPr>
              <a:t>Внутреннее освещение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464284" y="3933056"/>
            <a:ext cx="6500203" cy="936104"/>
          </a:xfrm>
          <a:prstGeom prst="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</a:rPr>
              <a:t>3 ГЧП проекта в городах </a:t>
            </a:r>
            <a:r>
              <a:rPr lang="ru-RU" sz="1600" b="1" dirty="0" err="1">
                <a:solidFill>
                  <a:srgbClr val="002060"/>
                </a:solidFill>
              </a:rPr>
              <a:t>Актобе</a:t>
            </a:r>
            <a:r>
              <a:rPr lang="ru-RU" sz="1600" b="1" dirty="0">
                <a:solidFill>
                  <a:srgbClr val="002060"/>
                </a:solidFill>
              </a:rPr>
              <a:t> (конкурс), Кокшетау и </a:t>
            </a:r>
            <a:r>
              <a:rPr lang="ru-RU" sz="1600" b="1" dirty="0" err="1">
                <a:solidFill>
                  <a:srgbClr val="002060"/>
                </a:solidFill>
              </a:rPr>
              <a:t>Степногорск</a:t>
            </a:r>
            <a:r>
              <a:rPr lang="ru-RU" sz="1600" b="1" dirty="0">
                <a:solidFill>
                  <a:srgbClr val="002060"/>
                </a:solidFill>
              </a:rPr>
              <a:t> (прямые переговоры), сервисный контракт ГЧП по модернизации и сервисному обслуживанию системы освещения для школ/садов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2926" y="4901682"/>
            <a:ext cx="2052000" cy="7595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</a:rPr>
              <a:t>Водоснабжение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60904" y="4941168"/>
            <a:ext cx="6503584" cy="720080"/>
          </a:xfrm>
          <a:prstGeom prst="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</a:rPr>
              <a:t>1 ГЧП проект в городе </a:t>
            </a:r>
            <a:r>
              <a:rPr lang="ru-RU" sz="1600" b="1" dirty="0" err="1">
                <a:solidFill>
                  <a:srgbClr val="002060"/>
                </a:solidFill>
              </a:rPr>
              <a:t>Сатпаев</a:t>
            </a:r>
            <a:r>
              <a:rPr lang="ru-RU" sz="1600" b="1" dirty="0">
                <a:solidFill>
                  <a:srgbClr val="002060"/>
                </a:solidFill>
              </a:rPr>
              <a:t> (конкурс) сервисный контракт ГЧП по модернизации и сервисному обслуживанию насосного оборудования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5733256"/>
            <a:ext cx="2052000" cy="9361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</a:rPr>
              <a:t>Котельное оборудование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460904" y="5733256"/>
            <a:ext cx="6462408" cy="936104"/>
          </a:xfrm>
          <a:prstGeom prst="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</a:rPr>
              <a:t>1 ГЧП проект в городе </a:t>
            </a:r>
            <a:r>
              <a:rPr lang="ru-RU" sz="1600" b="1" dirty="0" err="1">
                <a:solidFill>
                  <a:srgbClr val="002060"/>
                </a:solidFill>
              </a:rPr>
              <a:t>Кызылорда</a:t>
            </a:r>
            <a:r>
              <a:rPr lang="ru-RU" sz="1600" b="1" dirty="0">
                <a:solidFill>
                  <a:srgbClr val="002060"/>
                </a:solidFill>
              </a:rPr>
              <a:t> (конкурс) сервисный контракт ГЧП по модернизации и сервисному обслуживанию котельного оборудования, </a:t>
            </a:r>
            <a:r>
              <a:rPr lang="ru-RU" sz="1600" b="1" dirty="0">
                <a:solidFill>
                  <a:srgbClr val="C00000"/>
                </a:solidFill>
              </a:rPr>
              <a:t>договор заключен</a:t>
            </a:r>
            <a:r>
              <a:rPr lang="ru-RU" sz="1600" b="1" dirty="0">
                <a:solidFill>
                  <a:srgbClr val="002060"/>
                </a:solidFill>
              </a:rPr>
              <a:t>, оказана помощь в </a:t>
            </a:r>
            <a:r>
              <a:rPr lang="ru-RU" sz="1600" b="1" dirty="0" err="1">
                <a:solidFill>
                  <a:srgbClr val="002060"/>
                </a:solidFill>
              </a:rPr>
              <a:t>техобследовании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</p:txBody>
      </p:sp>
      <p:grpSp>
        <p:nvGrpSpPr>
          <p:cNvPr id="30" name="Группа 29"/>
          <p:cNvGrpSpPr>
            <a:grpSpLocks noChangeAspect="1"/>
          </p:cNvGrpSpPr>
          <p:nvPr/>
        </p:nvGrpSpPr>
        <p:grpSpPr>
          <a:xfrm>
            <a:off x="7298778" y="1137996"/>
            <a:ext cx="1368957" cy="536385"/>
            <a:chOff x="4562475" y="164257"/>
            <a:chExt cx="2367127" cy="927489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4872056" y="253754"/>
              <a:ext cx="2057546" cy="837992"/>
              <a:chOff x="5880168" y="196604"/>
              <a:chExt cx="2057546" cy="837992"/>
            </a:xfrm>
          </p:grpSpPr>
          <p:pic>
            <p:nvPicPr>
              <p:cNvPr id="40" name="Picture 2" descr="GEF-notag-lowres_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0168" y="196604"/>
                <a:ext cx="601663" cy="685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78651" t="20415" r="7064" b="34641"/>
              <a:stretch/>
            </p:blipFill>
            <p:spPr>
              <a:xfrm>
                <a:off x="7464198" y="196604"/>
                <a:ext cx="473516" cy="837992"/>
              </a:xfrm>
              <a:prstGeom prst="rect">
                <a:avLst/>
              </a:prstGeom>
            </p:spPr>
          </p:pic>
        </p:grp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562475" y="164257"/>
              <a:ext cx="0" cy="86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Рисунок 1">
            <a:extLst>
              <a:ext uri="{FF2B5EF4-FFF2-40B4-BE49-F238E27FC236}">
                <a16:creationId xmlns="" xmlns:a16="http://schemas.microsoft.com/office/drawing/2014/main" id="{708DC48A-B120-4629-A196-BA375AD8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590" y="1210314"/>
            <a:ext cx="386479" cy="37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buSzPct val="100000"/>
              <a:buFont typeface="Times New Roman" pitchFamily="18" charset="0"/>
              <a:buNone/>
            </a:pPr>
            <a:fld id="{941F00D9-DF8D-4930-9346-749238A193D7}" type="slidenum">
              <a:rPr lang="ru-RU" altLang="en-US" sz="1400">
                <a:solidFill>
                  <a:srgbClr val="000000"/>
                </a:solidFill>
                <a:latin typeface="Arial" charset="0"/>
                <a:ea typeface="MS Gothic" pitchFamily="49" charset="-128"/>
              </a:rPr>
              <a:pPr algn="r" eaLnBrk="1" hangingPunct="1">
                <a:buSzPct val="100000"/>
                <a:buFont typeface="Times New Roman" pitchFamily="18" charset="0"/>
                <a:buNone/>
              </a:pPr>
              <a:t>12</a:t>
            </a:fld>
            <a:endParaRPr lang="ru-RU" altLang="en-US" sz="1400">
              <a:solidFill>
                <a:srgbClr val="000000"/>
              </a:solidFill>
              <a:latin typeface="Arial" charset="0"/>
              <a:ea typeface="MS Gothic" pitchFamily="49" charset="-128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146778"/>
            <a:ext cx="577047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SzPct val="100000"/>
              <a:buFont typeface="Times New Roman" pitchFamily="18" charset="0"/>
              <a:buNone/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Наши контакты</a:t>
            </a:r>
            <a:r>
              <a:rPr lang="en-US" altLang="ru-RU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: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88987" y="1337143"/>
            <a:ext cx="8001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buSzPct val="100000"/>
              <a:buFont typeface="Times New Roman" pitchFamily="18" charset="0"/>
              <a:buNone/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1</a:t>
            </a:r>
            <a:r>
              <a:rPr lang="ru-RU" alt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4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 </a:t>
            </a:r>
            <a:r>
              <a:rPr lang="en-US" altLang="ru-RU" sz="16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Mambetov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 Str., off.</a:t>
            </a:r>
            <a:r>
              <a:rPr lang="ru-RU" alt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 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604, Astana, </a:t>
            </a:r>
          </a:p>
          <a:p>
            <a:pPr algn="r" eaLnBrk="1" hangingPunct="1">
              <a:buSzPct val="100000"/>
              <a:buFont typeface="Times New Roman" pitchFamily="18" charset="0"/>
              <a:buNone/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010000, Kazakhstan </a:t>
            </a:r>
            <a:endParaRPr lang="ru-RU" altLang="en-US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MS Gothic" pitchFamily="49" charset="-128"/>
            </a:endParaRPr>
          </a:p>
          <a:p>
            <a:pPr algn="r" eaLnBrk="1" hangingPunct="1">
              <a:buSzPct val="100000"/>
              <a:buFont typeface="Times New Roman" pitchFamily="18" charset="0"/>
              <a:buNone/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Tel.: +7 7172  696 550;</a:t>
            </a:r>
          </a:p>
          <a:p>
            <a:pPr algn="r" eaLnBrk="1" hangingPunct="1">
              <a:buSzPct val="100000"/>
              <a:buFont typeface="Times New Roman" pitchFamily="18" charset="0"/>
              <a:buNone/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 fax: +7 7172 696 540</a:t>
            </a:r>
            <a:endParaRPr lang="ru-RU" altLang="en-US" sz="1600" dirty="0">
              <a:solidFill>
                <a:schemeClr val="accent1">
                  <a:lumMod val="50000"/>
                </a:schemeClr>
              </a:solidFill>
              <a:ea typeface="MS Gothic" pitchFamily="49" charset="-128"/>
            </a:endParaRPr>
          </a:p>
          <a:p>
            <a:pPr algn="r" eaLnBrk="1" hangingPunct="1">
              <a:buSzPct val="100000"/>
              <a:buFont typeface="Times New Roman" pitchFamily="18" charset="0"/>
              <a:buNone/>
            </a:pPr>
            <a:endParaRPr lang="ru-RU" altLang="en-US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MS Gothic" pitchFamily="49" charset="-128"/>
            </a:endParaRPr>
          </a:p>
          <a:p>
            <a:pPr algn="r" eaLnBrk="1" hangingPunct="1">
              <a:buSzPct val="100000"/>
              <a:buFont typeface="Times New Roman" pitchFamily="18" charset="0"/>
              <a:buNone/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Projects Manager </a:t>
            </a:r>
            <a:r>
              <a:rPr lang="ru-RU" alt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–  </a:t>
            </a:r>
            <a:r>
              <a:rPr lang="en-US" altLang="ru-RU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Alexandr Belyi</a:t>
            </a:r>
            <a:r>
              <a:rPr lang="ru-RU" altLang="en-US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:</a:t>
            </a:r>
            <a:endParaRPr lang="en-US" altLang="ru-RU" sz="1600" b="1" dirty="0">
              <a:solidFill>
                <a:schemeClr val="accent1">
                  <a:lumMod val="50000"/>
                </a:schemeClr>
              </a:solidFill>
              <a:latin typeface="Arial" charset="0"/>
              <a:ea typeface="MS Gothic" pitchFamily="49" charset="-128"/>
            </a:endParaRPr>
          </a:p>
          <a:p>
            <a:pPr algn="r" eaLnBrk="1" hangingPunct="1">
              <a:buSzPct val="100000"/>
              <a:buFont typeface="Times New Roman" pitchFamily="18" charset="0"/>
              <a:buNone/>
            </a:pPr>
            <a:r>
              <a:rPr lang="ru-RU" altLang="en-US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  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alexandr.belyi@undp.org</a:t>
            </a:r>
          </a:p>
          <a:p>
            <a:pPr algn="r" eaLnBrk="1" hangingPunct="1">
              <a:lnSpc>
                <a:spcPct val="80000"/>
              </a:lnSpc>
              <a:spcBef>
                <a:spcPts val="400"/>
              </a:spcBef>
            </a:pPr>
            <a:endParaRPr lang="ru-RU" altLang="en-US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MS Gothic" pitchFamily="49" charset="-128"/>
            </a:endParaRPr>
          </a:p>
          <a:p>
            <a:pPr algn="r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www.kz.undp.org</a:t>
            </a:r>
          </a:p>
          <a:p>
            <a:pPr algn="r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Gothic" pitchFamily="49" charset="-128"/>
              </a:rPr>
              <a:t>    www.eep.kz</a:t>
            </a:r>
          </a:p>
        </p:txBody>
      </p:sp>
      <p:pic>
        <p:nvPicPr>
          <p:cNvPr id="43013" name="Picture 4" descr="F:\Общая папка\Belyi\Буклет к КУПу\Фото\8 стр\ТЭ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" y="1590973"/>
            <a:ext cx="2941638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" descr="E:\Фото к презентации\Астана супер\IMG_31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3049821"/>
            <a:ext cx="28733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" descr="F:\Общая папка\Belyi\Буклет к КУПу\Фото\8 стр\DSC003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49" y="4370983"/>
            <a:ext cx="268128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EC066CD6-ECD5-42FA-928D-0ABDFC9719DA}"/>
              </a:ext>
            </a:extLst>
          </p:cNvPr>
          <p:cNvGrpSpPr/>
          <p:nvPr/>
        </p:nvGrpSpPr>
        <p:grpSpPr>
          <a:xfrm>
            <a:off x="154855" y="233040"/>
            <a:ext cx="8635132" cy="1104103"/>
            <a:chOff x="120350" y="52097"/>
            <a:chExt cx="8635132" cy="1104103"/>
          </a:xfrm>
        </p:grpSpPr>
        <p:pic>
          <p:nvPicPr>
            <p:cNvPr id="13" name="Picture 2" descr="GEF-notag-lowres_0">
              <a:extLst>
                <a:ext uri="{FF2B5EF4-FFF2-40B4-BE49-F238E27FC236}">
                  <a16:creationId xmlns="" xmlns:a16="http://schemas.microsoft.com/office/drawing/2014/main" id="{D3D738A2-388E-4C32-BDA8-0077576A2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50" y="52097"/>
              <a:ext cx="835745" cy="95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68CD9433-0F62-40AF-9CE5-419C8B5D8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l="78651" t="20415" r="7064" b="34641"/>
            <a:stretch/>
          </p:blipFill>
          <p:spPr>
            <a:xfrm>
              <a:off x="8131595" y="52097"/>
              <a:ext cx="623887" cy="1104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24154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/>
            <a:r>
              <a:rPr lang="kk-KZ" sz="2400" dirty="0">
                <a:solidFill>
                  <a:schemeClr val="bg1"/>
                </a:solidFill>
                <a:latin typeface="Arial Black" panose="020B0A04020102020204" pitchFamily="34" charset="0"/>
              </a:rPr>
              <a:t>Информация о Проекте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85625" y="4900612"/>
            <a:ext cx="1404937" cy="14033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buFont typeface="Arial" charset="0"/>
              <a:buNone/>
              <a:defRPr/>
            </a:pPr>
            <a:r>
              <a:rPr lang="ru-RU" sz="1400" b="1" u="sng" dirty="0" smtClean="0">
                <a:solidFill>
                  <a:schemeClr val="bg1"/>
                </a:solidFill>
              </a:rPr>
              <a:t>Фондирование</a:t>
            </a:r>
            <a:endParaRPr lang="ru-RU" sz="1400" i="1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594593" y="3407629"/>
            <a:ext cx="1637644" cy="1639752"/>
            <a:chOff x="1720662" y="2000478"/>
            <a:chExt cx="1560017" cy="1560195"/>
          </a:xfrm>
          <a:solidFill>
            <a:schemeClr val="accent1"/>
          </a:solidFill>
        </p:grpSpPr>
        <p:sp>
          <p:nvSpPr>
            <p:cNvPr id="6" name="Овал 5"/>
            <p:cNvSpPr/>
            <p:nvPr/>
          </p:nvSpPr>
          <p:spPr>
            <a:xfrm>
              <a:off x="1720662" y="2000478"/>
              <a:ext cx="1560017" cy="156019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1949121" y="2237123"/>
              <a:ext cx="1103099" cy="1103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366713">
                <a:lnSpc>
                  <a:spcPct val="90000"/>
                </a:lnSpc>
                <a:spcAft>
                  <a:spcPct val="35000"/>
                </a:spcAft>
                <a:buFont typeface="Arial" charset="0"/>
                <a:buNone/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Эффективное финансирование и вовлечение </a:t>
              </a:r>
              <a:r>
                <a:rPr lang="ru-RU" sz="1200" dirty="0" smtClean="0">
                  <a:solidFill>
                    <a:schemeClr val="bg1"/>
                  </a:solidFill>
                </a:rPr>
                <a:t>бизнеса и БВУ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74832" y="3242448"/>
            <a:ext cx="1439491" cy="1457167"/>
            <a:chOff x="1720662" y="2000478"/>
            <a:chExt cx="1560017" cy="1560195"/>
          </a:xfrm>
          <a:solidFill>
            <a:schemeClr val="accent1"/>
          </a:solidFill>
        </p:grpSpPr>
        <p:sp>
          <p:nvSpPr>
            <p:cNvPr id="9" name="Овал 8"/>
            <p:cNvSpPr/>
            <p:nvPr/>
          </p:nvSpPr>
          <p:spPr>
            <a:xfrm>
              <a:off x="1720662" y="2000478"/>
              <a:ext cx="1560017" cy="156019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1949121" y="2237123"/>
              <a:ext cx="1092398" cy="10792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366713">
                <a:lnSpc>
                  <a:spcPct val="90000"/>
                </a:lnSpc>
                <a:spcAft>
                  <a:spcPct val="35000"/>
                </a:spcAft>
                <a:buFont typeface="Arial" charset="0"/>
                <a:buNone/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Планирование и </a:t>
              </a:r>
              <a:r>
                <a:rPr lang="ru-RU" sz="1200" dirty="0" smtClean="0">
                  <a:solidFill>
                    <a:schemeClr val="bg1"/>
                  </a:solidFill>
                </a:rPr>
                <a:t>пилотные проекты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Нашивка 32"/>
          <p:cNvSpPr/>
          <p:nvPr/>
        </p:nvSpPr>
        <p:spPr>
          <a:xfrm>
            <a:off x="367506" y="1068388"/>
            <a:ext cx="8408988" cy="384175"/>
          </a:xfrm>
          <a:prstGeom prst="chevron">
            <a:avLst/>
          </a:prstGeom>
          <a:gradFill flip="none" rotWithShape="1">
            <a:gsLst>
              <a:gs pos="15000">
                <a:schemeClr val="accent6"/>
              </a:gs>
              <a:gs pos="84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ru-RU" sz="18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3" name="Прямая соединительная линия 12"/>
          <p:cNvCxnSpPr>
            <a:endCxn id="16" idx="0"/>
          </p:cNvCxnSpPr>
          <p:nvPr/>
        </p:nvCxnSpPr>
        <p:spPr>
          <a:xfrm>
            <a:off x="1218406" y="1457193"/>
            <a:ext cx="0" cy="281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07544" y="1058863"/>
            <a:ext cx="3473450" cy="38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en-US" dirty="0" smtClean="0"/>
              <a:t>201</a:t>
            </a:r>
            <a:r>
              <a:rPr lang="ru-RU" dirty="0"/>
              <a:t>5</a:t>
            </a:r>
            <a:r>
              <a:rPr lang="en-US" dirty="0" smtClean="0"/>
              <a:t>-20</a:t>
            </a:r>
            <a:r>
              <a:rPr lang="ru-RU" dirty="0" smtClean="0"/>
              <a:t>21</a:t>
            </a:r>
            <a:r>
              <a:rPr lang="en-US" dirty="0" smtClean="0"/>
              <a:t> </a:t>
            </a:r>
            <a:r>
              <a:rPr lang="ru-RU" dirty="0"/>
              <a:t>гг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461794" y="1443038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67506" y="1738313"/>
            <a:ext cx="1701800" cy="1206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lvl="0">
              <a:defRPr/>
            </a:pPr>
            <a:r>
              <a:rPr lang="ru-RU" sz="1200" b="1" dirty="0"/>
              <a:t>Цель:</a:t>
            </a:r>
            <a:r>
              <a:rPr lang="ru-RU" sz="1200" dirty="0"/>
              <a:t> 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ru-RU" sz="1200" b="1" dirty="0"/>
              <a:t>Снижение эмиссий </a:t>
            </a:r>
            <a:r>
              <a:rPr lang="ru-RU" sz="1200" dirty="0"/>
              <a:t>парниковых газов </a:t>
            </a:r>
            <a:r>
              <a:rPr lang="ru-RU" sz="1400" b="1" dirty="0"/>
              <a:t>(СО</a:t>
            </a:r>
            <a:r>
              <a:rPr lang="ru-RU" sz="1400" b="1" baseline="-25000" dirty="0"/>
              <a:t>2</a:t>
            </a:r>
            <a:r>
              <a:rPr lang="ru-RU" sz="1400" b="1" dirty="0"/>
              <a:t>)</a:t>
            </a:r>
            <a:r>
              <a:rPr lang="ru-RU" sz="1200" dirty="0"/>
              <a:t> объектами городской инфраструктуры</a:t>
            </a:r>
            <a:endParaRPr lang="ru-RU" sz="1200" dirty="0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2087316" y="1539875"/>
            <a:ext cx="228600" cy="41100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Овал 17">
            <a:extLst>
              <a:ext uri="{FF2B5EF4-FFF2-40B4-BE49-F238E27FC236}"/>
            </a:extLst>
          </p:cNvPr>
          <p:cNvSpPr/>
          <p:nvPr/>
        </p:nvSpPr>
        <p:spPr>
          <a:xfrm>
            <a:off x="4364831" y="3148013"/>
            <a:ext cx="1908175" cy="1908175"/>
          </a:xfrm>
          <a:prstGeom prst="ellipse">
            <a:avLst/>
          </a:prstGeom>
          <a:blipFill dpi="0" rotWithShape="1">
            <a:blip r:embed="rId3"/>
            <a:srcRect/>
            <a:stretch>
              <a:fillRect l="-24521" t="948" r="-24521" b="948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рямоугольник 18"/>
          <p:cNvSpPr/>
          <p:nvPr/>
        </p:nvSpPr>
        <p:spPr>
          <a:xfrm>
            <a:off x="2536031" y="1738313"/>
            <a:ext cx="6240463" cy="5889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714375"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Министерство индустрии и инфраструктурного развития РК</a:t>
            </a:r>
            <a:endParaRPr lang="ru-RU" sz="1100" i="1" dirty="0">
              <a:solidFill>
                <a:schemeClr val="bg1"/>
              </a:solidFill>
            </a:endParaRPr>
          </a:p>
        </p:txBody>
      </p:sp>
      <p:pic>
        <p:nvPicPr>
          <p:cNvPr id="20" name="Рисунок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59" r="39687" b="77086"/>
          <a:stretch>
            <a:fillRect/>
          </a:stretch>
        </p:blipFill>
        <p:spPr bwMode="auto">
          <a:xfrm>
            <a:off x="2548731" y="1749425"/>
            <a:ext cx="5476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 20"/>
          <p:cNvSpPr/>
          <p:nvPr/>
        </p:nvSpPr>
        <p:spPr>
          <a:xfrm>
            <a:off x="5712733" y="2319435"/>
            <a:ext cx="1439863" cy="143986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buFont typeface="Arial" charset="0"/>
              <a:buNone/>
              <a:defRPr/>
            </a:pPr>
            <a:r>
              <a:rPr lang="ru-RU" sz="1400" b="1" u="sng" dirty="0" smtClean="0">
                <a:solidFill>
                  <a:schemeClr val="bg1"/>
                </a:solidFill>
              </a:rPr>
              <a:t>Субсидия ставки банка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036094" y="4210050"/>
            <a:ext cx="1441450" cy="14398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buFont typeface="Arial" charset="0"/>
              <a:buNone/>
              <a:defRPr/>
            </a:pPr>
            <a:r>
              <a:rPr lang="ru-RU" sz="1400" b="1" u="sng" dirty="0" smtClean="0">
                <a:solidFill>
                  <a:schemeClr val="bg1"/>
                </a:solidFill>
              </a:rPr>
              <a:t>Субсидия основного кредита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331744" y="4562475"/>
            <a:ext cx="1404937" cy="14033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buFont typeface="Arial" charset="0"/>
              <a:buNone/>
              <a:defRPr/>
            </a:pPr>
            <a:r>
              <a:rPr lang="ru-RU" sz="1400" b="1" u="sng" dirty="0" smtClean="0">
                <a:solidFill>
                  <a:schemeClr val="bg1"/>
                </a:solidFill>
              </a:rPr>
              <a:t>Техническая </a:t>
            </a:r>
            <a:r>
              <a:rPr lang="ru-RU" sz="1400" b="1" u="sng" dirty="0" smtClean="0">
                <a:solidFill>
                  <a:schemeClr val="bg1"/>
                </a:solidFill>
              </a:rPr>
              <a:t>поддержка, в </a:t>
            </a:r>
            <a:r>
              <a:rPr lang="ru-RU" sz="1400" b="1" u="sng" dirty="0" err="1" smtClean="0">
                <a:solidFill>
                  <a:schemeClr val="bg1"/>
                </a:solidFill>
              </a:rPr>
              <a:t>т.ч</a:t>
            </a:r>
            <a:r>
              <a:rPr lang="ru-RU" sz="1400" b="1" u="sng" dirty="0" smtClean="0">
                <a:solidFill>
                  <a:schemeClr val="bg1"/>
                </a:solidFill>
              </a:rPr>
              <a:t>. ГЧП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429618" y="2584256"/>
            <a:ext cx="1439863" cy="14398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buFont typeface="Arial" charset="0"/>
              <a:buNone/>
              <a:defRPr/>
            </a:pPr>
            <a:r>
              <a:rPr lang="ru-RU" sz="1400" b="1" u="sng" dirty="0" smtClean="0">
                <a:solidFill>
                  <a:schemeClr val="bg1"/>
                </a:solidFill>
              </a:rPr>
              <a:t>Пилотные проекты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290093" y="2667892"/>
            <a:ext cx="1403350" cy="14049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buFont typeface="Arial" charset="0"/>
              <a:buNone/>
              <a:defRPr/>
            </a:pPr>
            <a:r>
              <a:rPr lang="ru-RU" sz="1400" b="1" u="sng" dirty="0" smtClean="0">
                <a:solidFill>
                  <a:schemeClr val="bg1"/>
                </a:solidFill>
              </a:rPr>
              <a:t>Гарантирование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090069" y="2500313"/>
            <a:ext cx="233362" cy="2317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Овал 26"/>
          <p:cNvSpPr/>
          <p:nvPr/>
        </p:nvSpPr>
        <p:spPr>
          <a:xfrm>
            <a:off x="4802981" y="5632450"/>
            <a:ext cx="231775" cy="2317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Овал 27"/>
          <p:cNvSpPr/>
          <p:nvPr/>
        </p:nvSpPr>
        <p:spPr>
          <a:xfrm>
            <a:off x="4328319" y="3494088"/>
            <a:ext cx="231775" cy="2317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Овал 28"/>
          <p:cNvSpPr/>
          <p:nvPr/>
        </p:nvSpPr>
        <p:spPr>
          <a:xfrm>
            <a:off x="4444206" y="4900613"/>
            <a:ext cx="231775" cy="2317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Овал 29"/>
          <p:cNvSpPr/>
          <p:nvPr/>
        </p:nvSpPr>
        <p:spPr>
          <a:xfrm>
            <a:off x="5582444" y="4865688"/>
            <a:ext cx="319087" cy="3206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Овал 30"/>
          <p:cNvSpPr/>
          <p:nvPr/>
        </p:nvSpPr>
        <p:spPr>
          <a:xfrm>
            <a:off x="5003006" y="2624138"/>
            <a:ext cx="320675" cy="3206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Овал 31"/>
          <p:cNvSpPr/>
          <p:nvPr/>
        </p:nvSpPr>
        <p:spPr>
          <a:xfrm>
            <a:off x="2385219" y="2865438"/>
            <a:ext cx="320675" cy="3206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Овал 32"/>
          <p:cNvSpPr/>
          <p:nvPr/>
        </p:nvSpPr>
        <p:spPr>
          <a:xfrm>
            <a:off x="3078956" y="3311525"/>
            <a:ext cx="320675" cy="3206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Овал 33"/>
          <p:cNvSpPr/>
          <p:nvPr/>
        </p:nvSpPr>
        <p:spPr>
          <a:xfrm>
            <a:off x="4572794" y="4805363"/>
            <a:ext cx="319087" cy="3206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Овал 34"/>
          <p:cNvSpPr/>
          <p:nvPr/>
        </p:nvSpPr>
        <p:spPr>
          <a:xfrm>
            <a:off x="2362994" y="4548188"/>
            <a:ext cx="231775" cy="2317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Овал 35"/>
          <p:cNvSpPr/>
          <p:nvPr/>
        </p:nvSpPr>
        <p:spPr>
          <a:xfrm>
            <a:off x="2694781" y="5489575"/>
            <a:ext cx="231775" cy="2317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Овал 36"/>
          <p:cNvSpPr/>
          <p:nvPr/>
        </p:nvSpPr>
        <p:spPr>
          <a:xfrm>
            <a:off x="8327231" y="5213350"/>
            <a:ext cx="231775" cy="2333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Овал 37"/>
          <p:cNvSpPr/>
          <p:nvPr/>
        </p:nvSpPr>
        <p:spPr>
          <a:xfrm>
            <a:off x="5655469" y="2800350"/>
            <a:ext cx="231775" cy="2317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Овал 38"/>
          <p:cNvSpPr/>
          <p:nvPr/>
        </p:nvSpPr>
        <p:spPr>
          <a:xfrm>
            <a:off x="7277894" y="3016250"/>
            <a:ext cx="320675" cy="3206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Овал 39"/>
          <p:cNvSpPr/>
          <p:nvPr/>
        </p:nvSpPr>
        <p:spPr>
          <a:xfrm>
            <a:off x="7885906" y="4740275"/>
            <a:ext cx="320675" cy="3206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Овал 40"/>
          <p:cNvSpPr/>
          <p:nvPr/>
        </p:nvSpPr>
        <p:spPr>
          <a:xfrm>
            <a:off x="7647781" y="2447925"/>
            <a:ext cx="320675" cy="3206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Овал 41"/>
          <p:cNvSpPr/>
          <p:nvPr/>
        </p:nvSpPr>
        <p:spPr>
          <a:xfrm>
            <a:off x="7647781" y="5427663"/>
            <a:ext cx="319088" cy="3206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Овал 42"/>
          <p:cNvSpPr/>
          <p:nvPr/>
        </p:nvSpPr>
        <p:spPr>
          <a:xfrm>
            <a:off x="8559006" y="2513013"/>
            <a:ext cx="231775" cy="2317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Овал 43"/>
          <p:cNvSpPr/>
          <p:nvPr/>
        </p:nvSpPr>
        <p:spPr>
          <a:xfrm>
            <a:off x="6257131" y="4651375"/>
            <a:ext cx="231775" cy="2317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8" name="Группа 47"/>
          <p:cNvGrpSpPr/>
          <p:nvPr/>
        </p:nvGrpSpPr>
        <p:grpSpPr>
          <a:xfrm>
            <a:off x="670192" y="3114775"/>
            <a:ext cx="1380233" cy="2098575"/>
            <a:chOff x="905299" y="2135084"/>
            <a:chExt cx="1786657" cy="911380"/>
          </a:xfrm>
          <a:solidFill>
            <a:schemeClr val="accent5"/>
          </a:solidFill>
          <a:scene3d>
            <a:camera prst="orthographicFront"/>
            <a:lightRig rig="flat" dir="t"/>
          </a:scene3d>
        </p:grpSpPr>
        <p:sp>
          <p:nvSpPr>
            <p:cNvPr id="49" name="Прямоугольник 48"/>
            <p:cNvSpPr/>
            <p:nvPr/>
          </p:nvSpPr>
          <p:spPr>
            <a:xfrm>
              <a:off x="905299" y="2135084"/>
              <a:ext cx="1786657" cy="91138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рямоугольник 49"/>
            <p:cNvSpPr/>
            <p:nvPr/>
          </p:nvSpPr>
          <p:spPr>
            <a:xfrm>
              <a:off x="905299" y="2135084"/>
              <a:ext cx="1786657" cy="9113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985" tIns="6985" rIns="6985" bIns="6985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5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Компонент Проекта: Создание </a:t>
              </a:r>
              <a:r>
                <a:rPr lang="ru-RU" sz="105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 апробирование финансового </a:t>
              </a:r>
              <a:r>
                <a:rPr lang="ru-RU" sz="10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инструмента привлечения </a:t>
              </a:r>
              <a:r>
                <a:rPr lang="ru-RU" sz="105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новых дополнительных источников </a:t>
              </a:r>
              <a:r>
                <a:rPr lang="ru-RU" sz="105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финансирования </a:t>
              </a:r>
              <a:r>
                <a:rPr lang="ru-RU" sz="105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для городских </a:t>
              </a:r>
              <a:r>
                <a:rPr lang="ru-RU" sz="10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зеленых проектов из банковского сектора</a:t>
              </a:r>
              <a:r>
                <a:rPr lang="ru-RU" sz="105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Правительства и донорских </a:t>
              </a:r>
              <a:r>
                <a:rPr lang="ru-RU" sz="105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организаций</a:t>
              </a:r>
              <a:endParaRPr lang="ru-RU" sz="1050" dirty="0"/>
            </a:p>
          </p:txBody>
        </p:sp>
      </p:grpSp>
      <p:cxnSp>
        <p:nvCxnSpPr>
          <p:cNvPr id="63" name="Соединительная линия уступом 62"/>
          <p:cNvCxnSpPr/>
          <p:nvPr/>
        </p:nvCxnSpPr>
        <p:spPr>
          <a:xfrm rot="16200000" flipH="1">
            <a:off x="-135597" y="3563010"/>
            <a:ext cx="1423987" cy="187592"/>
          </a:xfrm>
          <a:prstGeom prst="bentConnector3">
            <a:avLst>
              <a:gd name="adj1" fmla="val 9994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6" name="Picture 2" descr="Screen shot 2011-06-24 at 3.13.09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504"/>
            <a:ext cx="566062" cy="104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GEF-notag-lowres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" y="21553"/>
            <a:ext cx="898768" cy="102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9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323528" y="260648"/>
          <a:ext cx="842493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7478674" y="1607808"/>
            <a:ext cx="249759" cy="738258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70120" y="818094"/>
            <a:ext cx="1863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Базовая линия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080964" y="1101576"/>
            <a:ext cx="419281" cy="413515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30071" y="1066340"/>
            <a:ext cx="1198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Экономия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884368" y="1404894"/>
            <a:ext cx="345158" cy="491961"/>
          </a:xfrm>
          <a:prstGeom prst="straightConnector1">
            <a:avLst/>
          </a:prstGeom>
          <a:ln w="12700">
            <a:solidFill>
              <a:schemeClr val="accent6"/>
            </a:solidFill>
            <a:prstDash val="lg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15615" y="3789040"/>
            <a:ext cx="2173007" cy="175432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/>
              <a:t>Базовая линия - Расходы Заказчика на функционирование системы (пример):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/>
              <a:t>Плата за энергию;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/>
              <a:t>Текущий и капитальный ремонт;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/>
              <a:t>Расходы по обслуживанию и т.д.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04983" y="3813592"/>
            <a:ext cx="4386698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/>
              <a:t>Инвестиции ЭСКО, могут быть собственными и/или заемными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4983" y="4447646"/>
            <a:ext cx="4386698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/>
              <a:t>Возврат инвестиций ЭСКО за счет экономии у Заказчика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04983" y="5081701"/>
            <a:ext cx="4386698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/>
              <a:t>Гарантированный доход ЭСКО за счет сервиса у Заказчика</a:t>
            </a:r>
          </a:p>
        </p:txBody>
      </p:sp>
    </p:spTree>
    <p:extLst>
      <p:ext uri="{BB962C8B-B14F-4D97-AF65-F5344CB8AC3E}">
        <p14:creationId xmlns:p14="http://schemas.microsoft.com/office/powerpoint/2010/main" val="412528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4644815" y="3190891"/>
            <a:ext cx="4114800" cy="2787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1371599" y="93030"/>
            <a:ext cx="586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003399"/>
                </a:solidFill>
                <a:latin typeface="+mn-lt"/>
              </a:rPr>
              <a:t>Где взять деньги на </a:t>
            </a:r>
            <a:r>
              <a:rPr lang="ru-RU" altLang="ru-RU" sz="3200" dirty="0" err="1">
                <a:solidFill>
                  <a:srgbClr val="003399"/>
                </a:solidFill>
                <a:latin typeface="+mn-lt"/>
              </a:rPr>
              <a:t>энергоэффективность</a:t>
            </a:r>
            <a:r>
              <a:rPr lang="ru-RU" altLang="ru-RU" sz="3200" dirty="0">
                <a:solidFill>
                  <a:srgbClr val="003399"/>
                </a:solidFill>
                <a:latin typeface="+mn-lt"/>
              </a:rPr>
              <a:t> ?</a:t>
            </a:r>
          </a:p>
        </p:txBody>
      </p: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193461" y="1331079"/>
            <a:ext cx="88307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 err="1">
                <a:latin typeface="+mn-lt"/>
              </a:rPr>
              <a:t>Энергоэффективнность</a:t>
            </a:r>
            <a:r>
              <a:rPr lang="ru-RU" altLang="ru-RU" sz="2000" dirty="0">
                <a:latin typeface="+mn-lt"/>
              </a:rPr>
              <a:t> генерирует экономию в оплате за энергию.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 err="1">
                <a:latin typeface="+mn-lt"/>
              </a:rPr>
              <a:t>Энергоэффективность</a:t>
            </a:r>
            <a:r>
              <a:rPr lang="ru-RU" altLang="ru-RU" sz="2000" dirty="0">
                <a:latin typeface="+mn-lt"/>
              </a:rPr>
              <a:t> может служить предметом инвестиционного проекта.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+mn-lt"/>
              </a:rPr>
              <a:t>Классической формой инвестпроекта в области энергоэффективности является </a:t>
            </a:r>
            <a:r>
              <a:rPr lang="ru-RU" altLang="ru-RU" sz="2000" b="1" dirty="0" err="1">
                <a:latin typeface="+mn-lt"/>
              </a:rPr>
              <a:t>Энергосервисный</a:t>
            </a:r>
            <a:r>
              <a:rPr lang="ru-RU" altLang="ru-RU" sz="2000" b="1" dirty="0">
                <a:latin typeface="+mn-lt"/>
              </a:rPr>
              <a:t> контракт.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39" y="3555072"/>
            <a:ext cx="35655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Прямоугольник 9"/>
          <p:cNvSpPr>
            <a:spLocks noChangeArrowheads="1"/>
          </p:cNvSpPr>
          <p:nvPr/>
        </p:nvSpPr>
        <p:spPr bwMode="auto">
          <a:xfrm>
            <a:off x="4672502" y="3207068"/>
            <a:ext cx="411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ru-RU" altLang="ru-RU" sz="1800" dirty="0" err="1"/>
              <a:t>Энергосервисный</a:t>
            </a:r>
            <a:r>
              <a:rPr lang="ru-RU" altLang="ru-RU" sz="1800" dirty="0"/>
              <a:t> контракт</a:t>
            </a:r>
          </a:p>
        </p:txBody>
      </p:sp>
      <p:pic>
        <p:nvPicPr>
          <p:cNvPr id="1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6" y="254754"/>
            <a:ext cx="84613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1" t="20415" r="7063" b="34641"/>
          <a:stretch>
            <a:fillRect/>
          </a:stretch>
        </p:blipFill>
        <p:spPr bwMode="auto">
          <a:xfrm>
            <a:off x="8135271" y="103479"/>
            <a:ext cx="674688" cy="118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C18C5FB-19CA-425F-978A-0FF88B5A7FE3}"/>
              </a:ext>
            </a:extLst>
          </p:cNvPr>
          <p:cNvSpPr txBox="1"/>
          <p:nvPr/>
        </p:nvSpPr>
        <p:spPr>
          <a:xfrm>
            <a:off x="109265" y="3281046"/>
            <a:ext cx="44522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61925">
              <a:buFontTx/>
              <a:buChar char="-"/>
            </a:pPr>
            <a:r>
              <a:rPr lang="ru-RU" dirty="0"/>
              <a:t>Модернизация системы теплоснабжения бюджетных учреждений;</a:t>
            </a:r>
          </a:p>
          <a:p>
            <a:pPr indent="161925">
              <a:buFontTx/>
              <a:buChar char="-"/>
            </a:pPr>
            <a:r>
              <a:rPr lang="ru-RU" dirty="0"/>
              <a:t>Модернизация системы освещения бюджетных учреждений; </a:t>
            </a:r>
          </a:p>
          <a:p>
            <a:pPr indent="161925">
              <a:buFontTx/>
              <a:buChar char="-"/>
            </a:pPr>
            <a:r>
              <a:rPr lang="ru-RU" dirty="0"/>
              <a:t>Модернизация котельного оборудования бюджетных учреждений;</a:t>
            </a:r>
          </a:p>
          <a:p>
            <a:pPr indent="161925">
              <a:buFontTx/>
              <a:buChar char="-"/>
            </a:pPr>
            <a:r>
              <a:rPr lang="ru-RU" dirty="0"/>
              <a:t>Модернизация насосного оборудования;</a:t>
            </a:r>
          </a:p>
          <a:p>
            <a:pPr indent="161925">
              <a:buFontTx/>
              <a:buChar char="-"/>
            </a:pPr>
            <a:r>
              <a:rPr lang="ru-RU" dirty="0"/>
              <a:t>Система сбора и первичной переработки ТБО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CE2F940-39C8-4F31-BE7C-95B3FA69342D}"/>
              </a:ext>
            </a:extLst>
          </p:cNvPr>
          <p:cNvSpPr/>
          <p:nvPr/>
        </p:nvSpPr>
        <p:spPr>
          <a:xfrm>
            <a:off x="184056" y="2800025"/>
            <a:ext cx="8521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Документация типовых решений ГЧП – </a:t>
            </a:r>
            <a:r>
              <a:rPr lang="ru-RU" b="1" dirty="0" err="1"/>
              <a:t>энергосервисный</a:t>
            </a:r>
            <a:r>
              <a:rPr lang="ru-RU" b="1" dirty="0"/>
              <a:t> контракт: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C9714D3-F474-4D29-8E17-DC61445D37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t="44523" r="-246" b="35111"/>
          <a:stretch/>
        </p:blipFill>
        <p:spPr>
          <a:xfrm>
            <a:off x="5" y="5958701"/>
            <a:ext cx="9143999" cy="89930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EB66BF-F387-4D72-85EC-C5ADBEE0AE89}"/>
              </a:ext>
            </a:extLst>
          </p:cNvPr>
          <p:cNvSpPr/>
          <p:nvPr/>
        </p:nvSpPr>
        <p:spPr>
          <a:xfrm>
            <a:off x="974515" y="5956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Myriad Pro" pitchFamily="34" charset="0"/>
              </a:rPr>
              <a:t>Проект Правительства и ПРООН-ГЭФ:           «Устойчивые города для </a:t>
            </a:r>
            <a:r>
              <a:rPr lang="ru-RU" alt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Myriad Pro" pitchFamily="34" charset="0"/>
              </a:rPr>
              <a:t>низкоуглеродного</a:t>
            </a:r>
            <a:r>
              <a:rPr lang="ru-RU" alt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Myriad Pro" pitchFamily="34" charset="0"/>
              </a:rPr>
              <a:t> развития»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2" descr="ÐÐ°ÑÑÐ¸Ð½ÐºÐ¸ Ð¿Ð¾ Ð·Ð°Ð¿ÑÐ¾ÑÑ ÑÑÑ 11">
            <a:extLst>
              <a:ext uri="{FF2B5EF4-FFF2-40B4-BE49-F238E27FC236}">
                <a16:creationId xmlns="" xmlns:a16="http://schemas.microsoft.com/office/drawing/2014/main" id="{D465C645-14DD-44E4-9ED4-40FF51A91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5958796"/>
            <a:ext cx="901695" cy="90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22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146026" y="707633"/>
            <a:ext cx="3410652" cy="13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ru-RU" sz="2300" dirty="0">
                <a:solidFill>
                  <a:schemeClr val="bg1"/>
                </a:solidFill>
                <a:latin typeface="+mj-lt"/>
              </a:rPr>
              <a:t>Поддерживаемые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энергоэффективные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проекты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348880"/>
            <a:ext cx="2052000" cy="9361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</a:rPr>
              <a:t>Целевое назначение проектов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9552" y="3450440"/>
            <a:ext cx="2052000" cy="1215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</a:rPr>
              <a:t>Сектора городской инфраструктуры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9552" y="4836930"/>
            <a:ext cx="2052000" cy="68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</a:rPr>
              <a:t>Требования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kk-KZ" sz="1600" b="1" dirty="0">
                <a:solidFill>
                  <a:schemeClr val="bg1"/>
                </a:solidFill>
              </a:rPr>
              <a:t>к проекту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9552" y="5697328"/>
            <a:ext cx="2052000" cy="68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1600" b="1" dirty="0">
                <a:solidFill>
                  <a:schemeClr val="bg1"/>
                </a:solidFill>
              </a:rPr>
              <a:t>Требования</a:t>
            </a:r>
            <a:br>
              <a:rPr lang="kk-KZ" sz="1600" b="1" dirty="0">
                <a:solidFill>
                  <a:schemeClr val="bg1"/>
                </a:solidFill>
              </a:rPr>
            </a:br>
            <a:r>
              <a:rPr lang="kk-KZ" sz="1600" b="1" dirty="0">
                <a:solidFill>
                  <a:schemeClr val="bg1"/>
                </a:solidFill>
              </a:rPr>
              <a:t>к Заявителю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91552" y="2348880"/>
            <a:ext cx="6300928" cy="936104"/>
          </a:xfrm>
          <a:prstGeom prst="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dirty="0"/>
              <a:t>Инвестиции  и/или пополнения оборотных средств (приобретения и/или строительства и/или модернизация и/или реконструкция и/или капитальный ремонт основных средств в </a:t>
            </a:r>
            <a:r>
              <a:rPr lang="ru-RU" sz="1600" dirty="0" err="1"/>
              <a:t>энергоэффективность</a:t>
            </a:r>
            <a:r>
              <a:rPr lang="ru-RU" sz="1600" dirty="0"/>
              <a:t> </a:t>
            </a:r>
            <a:r>
              <a:rPr lang="ru-RU" sz="1600" b="1" dirty="0"/>
              <a:t>городской</a:t>
            </a:r>
            <a:r>
              <a:rPr lang="ru-RU" sz="1600" dirty="0"/>
              <a:t> инфраструктуры</a:t>
            </a:r>
            <a:r>
              <a:rPr lang="en-US" sz="1600" dirty="0"/>
              <a:t> </a:t>
            </a:r>
            <a:r>
              <a:rPr lang="ru-RU" sz="1600" dirty="0"/>
              <a:t>и населенных пунктов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591552" y="3450440"/>
            <a:ext cx="6300928" cy="1215752"/>
          </a:xfrm>
          <a:prstGeom prst="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600" dirty="0">
                <a:solidFill>
                  <a:schemeClr val="tx1"/>
                </a:solidFill>
                <a:cs typeface="Calibri"/>
              </a:rPr>
              <a:t>A</a:t>
            </a:r>
            <a:r>
              <a:rPr lang="ru-RU" sz="1600" dirty="0">
                <a:solidFill>
                  <a:schemeClr val="tx1"/>
                </a:solidFill>
                <a:cs typeface="Calibri"/>
              </a:rPr>
              <a:t>) Городское теплоснабжение;</a:t>
            </a:r>
            <a:endParaRPr lang="ru-RU"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  <a:cs typeface="Calibri"/>
              </a:rPr>
              <a:t>(B) </a:t>
            </a:r>
            <a:r>
              <a:rPr lang="ru-RU" sz="1600" dirty="0">
                <a:solidFill>
                  <a:schemeClr val="tx1"/>
                </a:solidFill>
                <a:cs typeface="Calibri"/>
              </a:rPr>
              <a:t>Городское водоснабжение;</a:t>
            </a:r>
          </a:p>
          <a:p>
            <a:pPr lvl="0"/>
            <a:r>
              <a:rPr lang="en-US" sz="1600" dirty="0">
                <a:solidFill>
                  <a:schemeClr val="tx1"/>
                </a:solidFill>
                <a:cs typeface="Calibri"/>
              </a:rPr>
              <a:t>(C) </a:t>
            </a:r>
            <a:r>
              <a:rPr lang="ru-RU" sz="1600" dirty="0">
                <a:solidFill>
                  <a:schemeClr val="tx1"/>
                </a:solidFill>
                <a:cs typeface="Calibri"/>
              </a:rPr>
              <a:t>Общественные здания и МЖД;</a:t>
            </a:r>
          </a:p>
          <a:p>
            <a:pPr lvl="0"/>
            <a:r>
              <a:rPr lang="en-US" sz="1600" dirty="0">
                <a:solidFill>
                  <a:schemeClr val="tx1"/>
                </a:solidFill>
                <a:cs typeface="Calibri"/>
              </a:rPr>
              <a:t>(D) </a:t>
            </a:r>
            <a:r>
              <a:rPr lang="ru-RU" sz="1600" dirty="0">
                <a:solidFill>
                  <a:schemeClr val="tx1"/>
                </a:solidFill>
                <a:cs typeface="Calibri"/>
              </a:rPr>
              <a:t>Городские очистные системы;</a:t>
            </a:r>
            <a:endParaRPr lang="en-US" sz="1600" dirty="0">
              <a:solidFill>
                <a:schemeClr val="tx1"/>
              </a:solidFill>
              <a:cs typeface="Calibri"/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  <a:cs typeface="Calibri"/>
              </a:rPr>
              <a:t>(E) </a:t>
            </a:r>
            <a:r>
              <a:rPr lang="ru-RU" sz="1600" dirty="0">
                <a:solidFill>
                  <a:schemeClr val="tx1"/>
                </a:solidFill>
                <a:cs typeface="Calibri"/>
              </a:rPr>
              <a:t>Освещения (внутреннее и внешнее)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591552" y="4836930"/>
            <a:ext cx="6300928" cy="684000"/>
          </a:xfrm>
          <a:prstGeom prst="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u="sng" dirty="0">
                <a:solidFill>
                  <a:schemeClr val="tx1"/>
                </a:solidFill>
                <a:cs typeface="Calibri"/>
              </a:rPr>
              <a:t>Минимальный уровень энергосбережения: </a:t>
            </a:r>
            <a:endParaRPr lang="ru-RU" sz="1600" dirty="0"/>
          </a:p>
          <a:p>
            <a:pPr marL="104775" lvl="1" indent="-104775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cs typeface="Calibri"/>
              </a:rPr>
              <a:t>15%</a:t>
            </a:r>
            <a:r>
              <a:rPr lang="en-US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cs typeface="Calibri"/>
              </a:rPr>
              <a:t>в секторах А - </a:t>
            </a:r>
            <a:r>
              <a:rPr lang="en-US" sz="1600" dirty="0">
                <a:solidFill>
                  <a:schemeClr val="tx1"/>
                </a:solidFill>
                <a:cs typeface="Calibri"/>
              </a:rPr>
              <a:t>D</a:t>
            </a:r>
          </a:p>
          <a:p>
            <a:pPr marL="104775" lvl="1" indent="-104775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45% </a:t>
            </a:r>
            <a:r>
              <a:rPr lang="ru-RU" sz="1600" dirty="0">
                <a:solidFill>
                  <a:schemeClr val="tx1"/>
                </a:solidFill>
                <a:cs typeface="Calibri"/>
              </a:rPr>
              <a:t>в секторе </a:t>
            </a:r>
            <a:r>
              <a:rPr lang="en-US" sz="1600" dirty="0">
                <a:solidFill>
                  <a:schemeClr val="tx1"/>
                </a:solidFill>
                <a:cs typeface="Calibri"/>
              </a:rPr>
              <a:t> E</a:t>
            </a:r>
            <a:endParaRPr lang="ru-RU" sz="16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91552" y="5697328"/>
            <a:ext cx="6300928" cy="684000"/>
          </a:xfrm>
          <a:prstGeom prst="rect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dirty="0">
                <a:solidFill>
                  <a:schemeClr val="tx1"/>
                </a:solidFill>
                <a:cs typeface="Calibri"/>
              </a:rPr>
              <a:t>Не менее 2-х лет опыта работы в области энергосбережения и/или реализации </a:t>
            </a:r>
            <a:r>
              <a:rPr lang="ru-RU" sz="1600" dirty="0" err="1">
                <a:solidFill>
                  <a:schemeClr val="tx1"/>
                </a:solidFill>
                <a:cs typeface="Calibri"/>
              </a:rPr>
              <a:t>энергоэффективных</a:t>
            </a:r>
            <a:r>
              <a:rPr lang="ru-RU" sz="1600" dirty="0">
                <a:solidFill>
                  <a:schemeClr val="tx1"/>
                </a:solidFill>
                <a:cs typeface="Calibri"/>
              </a:rPr>
              <a:t> проектов</a:t>
            </a:r>
            <a:endParaRPr lang="ru-RU" sz="1600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4456210" y="1030236"/>
            <a:ext cx="23721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altLang="ru-RU" sz="1000" b="1" dirty="0">
                <a:latin typeface="Century Gothic" pitchFamily="34" charset="0"/>
              </a:rPr>
              <a:t>ПРООН в Казахстане</a:t>
            </a:r>
          </a:p>
          <a:p>
            <a:pPr algn="r" eaLnBrk="1" hangingPunct="1"/>
            <a:r>
              <a:rPr lang="ru-RU" altLang="ru-RU" sz="1000" b="1" dirty="0">
                <a:latin typeface="Century Gothic" pitchFamily="34" charset="0"/>
              </a:rPr>
              <a:t>Глобальный Экологический Фонд</a:t>
            </a:r>
          </a:p>
          <a:p>
            <a:pPr algn="r" eaLnBrk="1" hangingPunct="1"/>
            <a:r>
              <a:rPr lang="ru-RU" altLang="ru-RU" sz="1000" b="1" dirty="0">
                <a:latin typeface="Century Gothic" pitchFamily="34" charset="0"/>
              </a:rPr>
              <a:t>Правительство Казахстана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751290" y="1141244"/>
            <a:ext cx="2253523" cy="461464"/>
            <a:chOff x="4878017" y="126492"/>
            <a:chExt cx="4126796" cy="870976"/>
          </a:xfrm>
        </p:grpSpPr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571FA8C2-05AD-4CF4-970C-687407903A98}"/>
                </a:ext>
              </a:extLst>
            </p:cNvPr>
            <p:cNvGrpSpPr/>
            <p:nvPr/>
          </p:nvGrpSpPr>
          <p:grpSpPr>
            <a:xfrm>
              <a:off x="5039298" y="126492"/>
              <a:ext cx="3965515" cy="870976"/>
              <a:chOff x="327898" y="184142"/>
              <a:chExt cx="6146890" cy="1311580"/>
            </a:xfrm>
          </p:grpSpPr>
          <p:pic>
            <p:nvPicPr>
              <p:cNvPr id="22" name="Picture 2" descr="GEF-notag-lowres_0">
                <a:extLst>
                  <a:ext uri="{FF2B5EF4-FFF2-40B4-BE49-F238E27FC236}">
                    <a16:creationId xmlns="" xmlns:a16="http://schemas.microsoft.com/office/drawing/2014/main" id="{A33DF731-4D97-4D6B-B382-B1902F7C1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898" y="360519"/>
                <a:ext cx="938240" cy="1021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Рисунок 22">
                <a:extLst>
                  <a:ext uri="{FF2B5EF4-FFF2-40B4-BE49-F238E27FC236}">
                    <a16:creationId xmlns="" xmlns:a16="http://schemas.microsoft.com/office/drawing/2014/main" id="{21D0DD96-D3D6-4FF6-B595-90FC41804C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78651" t="20415" r="7064" b="34641"/>
              <a:stretch/>
            </p:blipFill>
            <p:spPr>
              <a:xfrm>
                <a:off x="5736381" y="246486"/>
                <a:ext cx="738407" cy="1249236"/>
              </a:xfrm>
              <a:prstGeom prst="rect">
                <a:avLst/>
              </a:prstGeom>
            </p:spPr>
          </p:pic>
          <p:pic>
            <p:nvPicPr>
              <p:cNvPr id="24" name="Picture 10" descr="Damu_Logo_Ru">
                <a:extLst>
                  <a:ext uri="{FF2B5EF4-FFF2-40B4-BE49-F238E27FC236}">
                    <a16:creationId xmlns="" xmlns:a16="http://schemas.microsoft.com/office/drawing/2014/main" id="{2507AA33-B6CD-4040-9BF8-385B4B1347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8925" y="461874"/>
                <a:ext cx="2118553" cy="628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="" xmlns:a16="http://schemas.microsoft.com/office/drawing/2014/main" id="{0C529F8F-8D66-4860-8526-D83F89F93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59" y="184142"/>
                <a:ext cx="1063941" cy="1183604"/>
              </a:xfrm>
              <a:prstGeom prst="rect">
                <a:avLst/>
              </a:prstGeom>
            </p:spPr>
          </p:pic>
          <p:pic>
            <p:nvPicPr>
              <p:cNvPr id="26" name="Рисунок 25" descr="Описание: Описание: герб">
                <a:extLst>
                  <a:ext uri="{FF2B5EF4-FFF2-40B4-BE49-F238E27FC236}">
                    <a16:creationId xmlns="" xmlns:a16="http://schemas.microsoft.com/office/drawing/2014/main" id="{B5BC37CF-22A6-46D1-9774-34A672AFF039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619" y="299629"/>
                <a:ext cx="1037826" cy="1043661"/>
              </a:xfrm>
              <a:prstGeom prst="rect">
                <a:avLst/>
              </a:prstGeom>
              <a:noFill/>
            </p:spPr>
          </p:pic>
        </p:grp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12E35D30-B645-49D2-92B7-51686CC93D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017" y="126492"/>
              <a:ext cx="0" cy="76975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778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146026" y="707633"/>
            <a:ext cx="3492000" cy="137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+mj-lt"/>
              </a:rPr>
              <a:t>Условия субсидирования ставки вознаграждения по кредитам</a:t>
            </a: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4456210" y="1030236"/>
            <a:ext cx="23721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altLang="ru-RU" sz="1000" b="1" dirty="0">
                <a:latin typeface="Century Gothic" pitchFamily="34" charset="0"/>
              </a:rPr>
              <a:t>ПРООН в Казахстане</a:t>
            </a:r>
          </a:p>
          <a:p>
            <a:pPr algn="r" eaLnBrk="1" hangingPunct="1"/>
            <a:r>
              <a:rPr lang="ru-RU" altLang="ru-RU" sz="1000" b="1" dirty="0">
                <a:latin typeface="Century Gothic" pitchFamily="34" charset="0"/>
              </a:rPr>
              <a:t>Глобальный Экологический Фонд</a:t>
            </a:r>
          </a:p>
          <a:p>
            <a:pPr algn="r" eaLnBrk="1" hangingPunct="1"/>
            <a:r>
              <a:rPr lang="ru-RU" altLang="ru-RU" sz="1000" b="1" dirty="0">
                <a:latin typeface="Century Gothic" pitchFamily="34" charset="0"/>
              </a:rPr>
              <a:t>Правительство Казахстана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972848"/>
              </p:ext>
            </p:extLst>
          </p:nvPr>
        </p:nvGraphicFramePr>
        <p:xfrm>
          <a:off x="683568" y="2204864"/>
          <a:ext cx="8100000" cy="2910040"/>
        </p:xfrm>
        <a:graphic>
          <a:graphicData uri="http://schemas.openxmlformats.org/drawingml/2006/table">
            <a:tbl>
              <a:tblPr firstRow="1" bandRow="1"/>
              <a:tblGrid>
                <a:gridCol w="270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0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lvl="2" algn="ctr"/>
                      <a:r>
                        <a:rPr lang="ru-RU" sz="1400" b="1" dirty="0"/>
                        <a:t>     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СУММА</a:t>
                      </a:r>
                      <a:r>
                        <a:rPr lang="ru-RU" sz="14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КРЕДИТА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lvl="2" algn="ctr"/>
                      <a:endParaRPr lang="ru-RU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Максимальная сумма кредита: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не более 350 000 000 тенге </a:t>
                      </a:r>
                      <a:br>
                        <a:rPr lang="ru-RU" sz="1200" b="1" dirty="0"/>
                      </a:br>
                      <a:endParaRPr lang="ru-RU" sz="2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Кредит</a:t>
                      </a:r>
                      <a:r>
                        <a:rPr lang="ru-RU" sz="1200" b="1" baseline="0" dirty="0"/>
                        <a:t>ы выдаются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/>
                        <a:t>только в тенге</a:t>
                      </a:r>
                      <a:endParaRPr lang="ru-RU" sz="1000" i="1" dirty="0"/>
                    </a:p>
                  </a:txBody>
                  <a:tcPr marT="144000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05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05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8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         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СТАВКА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Ставка вознаграждения кредита, подлежащего субсидированию: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не более 19%</a:t>
                      </a:r>
                    </a:p>
                  </a:txBody>
                  <a:tcPr marT="144000">
                    <a:lnL w="12700" cap="flat" cmpd="sng" algn="ctr">
                      <a:solidFill>
                        <a:srgbClr val="12405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05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05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8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         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СУБСИДИИ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  <a:p>
                      <a:pPr marL="0" lvl="2" algn="ctr"/>
                      <a:r>
                        <a:rPr lang="ru-RU" sz="1200" dirty="0"/>
                        <a:t>Размер субсидирования:</a:t>
                      </a:r>
                    </a:p>
                    <a:p>
                      <a:pPr marL="0" lvl="2" algn="ctr"/>
                      <a:r>
                        <a:rPr lang="ru-RU" sz="1200" b="1" dirty="0"/>
                        <a:t>10% от ставки вознаграждения по </a:t>
                      </a:r>
                      <a:r>
                        <a:rPr lang="ru-RU" sz="1200" b="1" dirty="0" smtClean="0"/>
                        <a:t>кредиту;</a:t>
                      </a:r>
                    </a:p>
                    <a:p>
                      <a:pPr marL="0" lvl="2" algn="ctr"/>
                      <a:r>
                        <a:rPr lang="ru-RU" sz="1200" b="1" dirty="0" smtClean="0"/>
                        <a:t>40% от суммы основного кредита</a:t>
                      </a:r>
                      <a:endParaRPr lang="ru-RU" sz="12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1" dirty="0"/>
                    </a:p>
                  </a:txBody>
                  <a:tcPr marT="144000">
                    <a:lnL w="12700" cap="flat" cmpd="sng" algn="ctr">
                      <a:solidFill>
                        <a:srgbClr val="12405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05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8">
                        <a:alpha val="6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    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СОБСТВЕННОЕ УЧАСТИЕ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Собственное участие от стоимости проекта: </a:t>
                      </a:r>
                      <a:r>
                        <a:rPr lang="ru-RU" sz="1200" b="1" dirty="0"/>
                        <a:t>не требуется</a:t>
                      </a:r>
                    </a:p>
                  </a:txBody>
                  <a:tcPr marT="144000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05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05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8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          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СРОК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Срок субсидирования:</a:t>
                      </a:r>
                    </a:p>
                    <a:p>
                      <a:pPr algn="ctr"/>
                      <a:r>
                        <a:rPr lang="ru-RU" sz="1200" b="1" dirty="0"/>
                        <a:t>3 года, с возможностью пролонгации до 6 лет</a:t>
                      </a:r>
                    </a:p>
                  </a:txBody>
                  <a:tcPr marT="144000">
                    <a:lnL w="12700" cap="flat" cmpd="sng" algn="ctr">
                      <a:solidFill>
                        <a:srgbClr val="12405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05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05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8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     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РЕФИНАНСИРОВАНИЕ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Требование по сроку выдачи рефинансируемого кредита:</a:t>
                      </a:r>
                    </a:p>
                    <a:p>
                      <a:pPr algn="ctr"/>
                      <a:r>
                        <a:rPr lang="ru-RU" sz="1200" b="1" dirty="0"/>
                        <a:t>ранее выданные банками, начиная с 1 января 2017 года</a:t>
                      </a:r>
                    </a:p>
                  </a:txBody>
                  <a:tcPr marT="144000">
                    <a:lnL w="12700" cap="flat" cmpd="sng" algn="ctr">
                      <a:solidFill>
                        <a:srgbClr val="12405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05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0D8">
                        <a:alpha val="6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7" name="Shape 777"/>
          <p:cNvGrpSpPr>
            <a:grpSpLocks noChangeAspect="1"/>
          </p:cNvGrpSpPr>
          <p:nvPr/>
        </p:nvGrpSpPr>
        <p:grpSpPr>
          <a:xfrm>
            <a:off x="4291074" y="3664074"/>
            <a:ext cx="330518" cy="324000"/>
            <a:chOff x="5983625" y="301625"/>
            <a:chExt cx="403000" cy="395050"/>
          </a:xfrm>
          <a:solidFill>
            <a:schemeClr val="accent4">
              <a:lumMod val="75000"/>
            </a:schemeClr>
          </a:solidFill>
        </p:grpSpPr>
        <p:sp>
          <p:nvSpPr>
            <p:cNvPr id="28" name="Shape 77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77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780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781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782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783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784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785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786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787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78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78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790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791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792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793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794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795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796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797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" name="Shape 930"/>
          <p:cNvGrpSpPr>
            <a:grpSpLocks noChangeAspect="1"/>
          </p:cNvGrpSpPr>
          <p:nvPr/>
        </p:nvGrpSpPr>
        <p:grpSpPr>
          <a:xfrm>
            <a:off x="4192910" y="2276872"/>
            <a:ext cx="354360" cy="369962"/>
            <a:chOff x="3294650" y="3652450"/>
            <a:chExt cx="388350" cy="405450"/>
          </a:xfrm>
          <a:solidFill>
            <a:schemeClr val="accent4">
              <a:lumMod val="75000"/>
            </a:schemeClr>
          </a:solidFill>
        </p:grpSpPr>
        <p:sp>
          <p:nvSpPr>
            <p:cNvPr id="62" name="Shape 931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932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933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9" name="Shape 927"/>
          <p:cNvGrpSpPr>
            <a:grpSpLocks noChangeAspect="1"/>
          </p:cNvGrpSpPr>
          <p:nvPr/>
        </p:nvGrpSpPr>
        <p:grpSpPr>
          <a:xfrm>
            <a:off x="904909" y="2335337"/>
            <a:ext cx="350515" cy="293783"/>
            <a:chOff x="2599825" y="3689700"/>
            <a:chExt cx="429850" cy="360275"/>
          </a:xfrm>
          <a:solidFill>
            <a:schemeClr val="accent4">
              <a:lumMod val="75000"/>
            </a:schemeClr>
          </a:solidFill>
        </p:grpSpPr>
        <p:sp>
          <p:nvSpPr>
            <p:cNvPr id="70" name="Shape 92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92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aphicFrame>
        <p:nvGraphicFramePr>
          <p:cNvPr id="72" name="Таблица 71"/>
          <p:cNvGraphicFramePr>
            <a:graphicFrameLocks noGrp="1"/>
          </p:cNvGraphicFramePr>
          <p:nvPr>
            <p:extLst/>
          </p:nvPr>
        </p:nvGraphicFramePr>
        <p:xfrm>
          <a:off x="683568" y="5186908"/>
          <a:ext cx="8100000" cy="1368000"/>
        </p:xfrm>
        <a:graphic>
          <a:graphicData uri="http://schemas.openxmlformats.org/drawingml/2006/table">
            <a:tbl>
              <a:tblPr firstRow="1" bandRow="1"/>
              <a:tblGrid>
                <a:gridCol w="270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0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6800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Субсидированию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не подлежат: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кредиты, в которых кредитором являются </a:t>
                      </a:r>
                      <a:r>
                        <a:rPr lang="ru-RU" sz="11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нац.институты</a:t>
                      </a: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развития, </a:t>
                      </a:r>
                      <a:r>
                        <a:rPr lang="ru-RU" sz="11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нац.компании</a:t>
                      </a: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и ставка по которым была удешевлена за счет бюджетных средств</a:t>
                      </a:r>
                    </a:p>
                  </a:txBody>
                  <a:tcPr marT="0" marB="0"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D1D1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Участниками Проекта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ПРООН не могут</a:t>
                      </a:r>
                      <a:r>
                        <a:rPr lang="ru-RU" sz="11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быть: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1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заявители, доля участия государства в которых более 50%, за исключением ГЧП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C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D1D1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Особое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1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условие: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1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по одобренным КУП проектам, банк возмещает ранее полученные комиссии, сборы и/или иные платежи в текущем финансовом году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C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D1D1">
                        <a:alpha val="6705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" name="Shape 969"/>
          <p:cNvSpPr/>
          <p:nvPr/>
        </p:nvSpPr>
        <p:spPr>
          <a:xfrm>
            <a:off x="1043608" y="5238886"/>
            <a:ext cx="288032" cy="278346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969"/>
          <p:cNvSpPr/>
          <p:nvPr/>
        </p:nvSpPr>
        <p:spPr>
          <a:xfrm>
            <a:off x="3569221" y="5238886"/>
            <a:ext cx="288032" cy="278346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968"/>
          <p:cNvSpPr/>
          <p:nvPr/>
        </p:nvSpPr>
        <p:spPr>
          <a:xfrm>
            <a:off x="6751290" y="5239189"/>
            <a:ext cx="288000" cy="252000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2344" y="2321343"/>
            <a:ext cx="432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%↓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1" name="Shape 968"/>
          <p:cNvSpPr/>
          <p:nvPr/>
        </p:nvSpPr>
        <p:spPr>
          <a:xfrm>
            <a:off x="6271617" y="3702430"/>
            <a:ext cx="261454" cy="233704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969"/>
          <p:cNvSpPr/>
          <p:nvPr/>
        </p:nvSpPr>
        <p:spPr>
          <a:xfrm>
            <a:off x="760909" y="3678550"/>
            <a:ext cx="288000" cy="2880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5" name="Группа 54"/>
          <p:cNvGrpSpPr/>
          <p:nvPr/>
        </p:nvGrpSpPr>
        <p:grpSpPr>
          <a:xfrm>
            <a:off x="6751290" y="1141244"/>
            <a:ext cx="2253523" cy="461464"/>
            <a:chOff x="4878017" y="126492"/>
            <a:chExt cx="4126796" cy="870976"/>
          </a:xfrm>
        </p:grpSpPr>
        <p:grpSp>
          <p:nvGrpSpPr>
            <p:cNvPr id="56" name="Группа 55">
              <a:extLst>
                <a:ext uri="{FF2B5EF4-FFF2-40B4-BE49-F238E27FC236}">
                  <a16:creationId xmlns="" xmlns:a16="http://schemas.microsoft.com/office/drawing/2014/main" id="{571FA8C2-05AD-4CF4-970C-687407903A98}"/>
                </a:ext>
              </a:extLst>
            </p:cNvPr>
            <p:cNvGrpSpPr/>
            <p:nvPr/>
          </p:nvGrpSpPr>
          <p:grpSpPr>
            <a:xfrm>
              <a:off x="5039298" y="126492"/>
              <a:ext cx="3965515" cy="870976"/>
              <a:chOff x="327898" y="184142"/>
              <a:chExt cx="6146890" cy="1311580"/>
            </a:xfrm>
          </p:grpSpPr>
          <p:pic>
            <p:nvPicPr>
              <p:cNvPr id="58" name="Picture 2" descr="GEF-notag-lowres_0">
                <a:extLst>
                  <a:ext uri="{FF2B5EF4-FFF2-40B4-BE49-F238E27FC236}">
                    <a16:creationId xmlns="" xmlns:a16="http://schemas.microsoft.com/office/drawing/2014/main" id="{A33DF731-4D97-4D6B-B382-B1902F7C1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898" y="360519"/>
                <a:ext cx="938240" cy="1021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Рисунок 58">
                <a:extLst>
                  <a:ext uri="{FF2B5EF4-FFF2-40B4-BE49-F238E27FC236}">
                    <a16:creationId xmlns="" xmlns:a16="http://schemas.microsoft.com/office/drawing/2014/main" id="{21D0DD96-D3D6-4FF6-B595-90FC41804C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l="78651" t="20415" r="7064" b="34641"/>
              <a:stretch/>
            </p:blipFill>
            <p:spPr>
              <a:xfrm>
                <a:off x="5736381" y="246486"/>
                <a:ext cx="738407" cy="1249236"/>
              </a:xfrm>
              <a:prstGeom prst="rect">
                <a:avLst/>
              </a:prstGeom>
            </p:spPr>
          </p:pic>
          <p:pic>
            <p:nvPicPr>
              <p:cNvPr id="60" name="Picture 10" descr="Damu_Logo_Ru">
                <a:extLst>
                  <a:ext uri="{FF2B5EF4-FFF2-40B4-BE49-F238E27FC236}">
                    <a16:creationId xmlns="" xmlns:a16="http://schemas.microsoft.com/office/drawing/2014/main" id="{2507AA33-B6CD-4040-9BF8-385B4B1347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8925" y="461874"/>
                <a:ext cx="2118553" cy="628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Рисунок 64">
                <a:extLst>
                  <a:ext uri="{FF2B5EF4-FFF2-40B4-BE49-F238E27FC236}">
                    <a16:creationId xmlns="" xmlns:a16="http://schemas.microsoft.com/office/drawing/2014/main" id="{0C529F8F-8D66-4860-8526-D83F89F93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59" y="184142"/>
                <a:ext cx="1063941" cy="1183604"/>
              </a:xfrm>
              <a:prstGeom prst="rect">
                <a:avLst/>
              </a:prstGeom>
            </p:spPr>
          </p:pic>
          <p:pic>
            <p:nvPicPr>
              <p:cNvPr id="66" name="Рисунок 65" descr="Описание: Описание: герб">
                <a:extLst>
                  <a:ext uri="{FF2B5EF4-FFF2-40B4-BE49-F238E27FC236}">
                    <a16:creationId xmlns="" xmlns:a16="http://schemas.microsoft.com/office/drawing/2014/main" id="{B5BC37CF-22A6-46D1-9774-34A672AFF039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619" y="299629"/>
                <a:ext cx="1037826" cy="1043661"/>
              </a:xfrm>
              <a:prstGeom prst="rect">
                <a:avLst/>
              </a:prstGeom>
              <a:noFill/>
            </p:spPr>
          </p:pic>
        </p:grpSp>
        <p:cxnSp>
          <p:nvCxnSpPr>
            <p:cNvPr id="57" name="Прямая соединительная линия 56">
              <a:extLst>
                <a:ext uri="{FF2B5EF4-FFF2-40B4-BE49-F238E27FC236}">
                  <a16:creationId xmlns="" xmlns:a16="http://schemas.microsoft.com/office/drawing/2014/main" id="{12E35D30-B645-49D2-92B7-51686CC93D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017" y="126492"/>
              <a:ext cx="0" cy="76975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146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44524" r="-246" b="35110"/>
          <a:stretch>
            <a:fillRect/>
          </a:stretch>
        </p:blipFill>
        <p:spPr bwMode="auto">
          <a:xfrm>
            <a:off x="9525" y="5959477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ÐÐ°ÑÑÐ¸Ð½ÐºÐ¸ Ð¿Ð¾ Ð·Ð°Ð¿ÑÐ¾ÑÑ ÑÑÑ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965825"/>
            <a:ext cx="895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904877" y="5927727"/>
            <a:ext cx="49371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Myriad Pro" pitchFamily="34" charset="0"/>
              </a:rPr>
              <a:t>Проект Правительства</a:t>
            </a:r>
            <a:r>
              <a:rPr lang="en-US" alt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Myriad Pro" pitchFamily="34" charset="0"/>
              </a:rPr>
              <a:t> </a:t>
            </a:r>
            <a:r>
              <a:rPr lang="ru-RU" alt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Myriad Pro" pitchFamily="34" charset="0"/>
              </a:rPr>
              <a:t>РК и ПРООН-ГЭФ:           «Устойчивые города для </a:t>
            </a:r>
            <a:r>
              <a:rPr lang="ru-RU" alt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Myriad Pro" pitchFamily="34" charset="0"/>
              </a:rPr>
              <a:t>низкоуглеродного</a:t>
            </a:r>
            <a:r>
              <a:rPr lang="ru-RU" alt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Myriad Pro" pitchFamily="34" charset="0"/>
              </a:rPr>
              <a:t> развития»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Shape 176"/>
          <p:cNvSpPr txBox="1">
            <a:spLocks/>
          </p:cNvSpPr>
          <p:nvPr/>
        </p:nvSpPr>
        <p:spPr>
          <a:xfrm>
            <a:off x="316564" y="183070"/>
            <a:ext cx="4629635" cy="1028700"/>
          </a:xfrm>
          <a:prstGeom prst="rect">
            <a:avLst/>
          </a:prstGeom>
        </p:spPr>
        <p:txBody>
          <a:bodyPr lIns="68569" tIns="68569" rIns="68569" bIns="68569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Бизнес - Потенциальные ЭСКО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ＭＳ Ｐゴシック" pitchFamily="34" charset="-128"/>
            </a:endParaRPr>
          </a:p>
        </p:txBody>
      </p:sp>
      <p:graphicFrame>
        <p:nvGraphicFramePr>
          <p:cNvPr id="13" name="Схема 12"/>
          <p:cNvGraphicFramePr/>
          <p:nvPr>
            <p:extLst/>
          </p:nvPr>
        </p:nvGraphicFramePr>
        <p:xfrm>
          <a:off x="316564" y="1284288"/>
          <a:ext cx="8534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4878017" y="126492"/>
            <a:ext cx="4126796" cy="870976"/>
            <a:chOff x="4878017" y="126492"/>
            <a:chExt cx="4126796" cy="870976"/>
          </a:xfrm>
        </p:grpSpPr>
        <p:grpSp>
          <p:nvGrpSpPr>
            <p:cNvPr id="15" name="Группа 14">
              <a:extLst>
                <a:ext uri="{FF2B5EF4-FFF2-40B4-BE49-F238E27FC236}">
                  <a16:creationId xmlns="" xmlns:a16="http://schemas.microsoft.com/office/drawing/2014/main" id="{571FA8C2-05AD-4CF4-970C-687407903A98}"/>
                </a:ext>
              </a:extLst>
            </p:cNvPr>
            <p:cNvGrpSpPr/>
            <p:nvPr/>
          </p:nvGrpSpPr>
          <p:grpSpPr>
            <a:xfrm>
              <a:off x="5039298" y="126492"/>
              <a:ext cx="3965515" cy="870976"/>
              <a:chOff x="327898" y="184142"/>
              <a:chExt cx="6146890" cy="1311580"/>
            </a:xfrm>
          </p:grpSpPr>
          <p:pic>
            <p:nvPicPr>
              <p:cNvPr id="17" name="Picture 2" descr="GEF-notag-lowres_0">
                <a:extLst>
                  <a:ext uri="{FF2B5EF4-FFF2-40B4-BE49-F238E27FC236}">
                    <a16:creationId xmlns="" xmlns:a16="http://schemas.microsoft.com/office/drawing/2014/main" id="{A33DF731-4D97-4D6B-B382-B1902F7C1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898" y="360519"/>
                <a:ext cx="938240" cy="1021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="" xmlns:a16="http://schemas.microsoft.com/office/drawing/2014/main" id="{21D0DD96-D3D6-4FF6-B595-90FC41804C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/>
              <a:srcRect l="78651" t="20415" r="7064" b="34641"/>
              <a:stretch/>
            </p:blipFill>
            <p:spPr>
              <a:xfrm>
                <a:off x="5736381" y="246486"/>
                <a:ext cx="738407" cy="1249236"/>
              </a:xfrm>
              <a:prstGeom prst="rect">
                <a:avLst/>
              </a:prstGeom>
            </p:spPr>
          </p:pic>
          <p:pic>
            <p:nvPicPr>
              <p:cNvPr id="19" name="Picture 10" descr="Damu_Logo_Ru">
                <a:extLst>
                  <a:ext uri="{FF2B5EF4-FFF2-40B4-BE49-F238E27FC236}">
                    <a16:creationId xmlns="" xmlns:a16="http://schemas.microsoft.com/office/drawing/2014/main" id="{2507AA33-B6CD-4040-9BF8-385B4B1347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8925" y="461874"/>
                <a:ext cx="2118553" cy="628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="" xmlns:a16="http://schemas.microsoft.com/office/drawing/2014/main" id="{0C529F8F-8D66-4860-8526-D83F89F93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59" y="184142"/>
                <a:ext cx="1063941" cy="1183604"/>
              </a:xfrm>
              <a:prstGeom prst="rect">
                <a:avLst/>
              </a:prstGeom>
            </p:spPr>
          </p:pic>
          <p:pic>
            <p:nvPicPr>
              <p:cNvPr id="22" name="Рисунок 21" descr="Описание: Описание: герб">
                <a:extLst>
                  <a:ext uri="{FF2B5EF4-FFF2-40B4-BE49-F238E27FC236}">
                    <a16:creationId xmlns="" xmlns:a16="http://schemas.microsoft.com/office/drawing/2014/main" id="{B5BC37CF-22A6-46D1-9774-34A672AFF039}"/>
                  </a:ext>
                </a:extLst>
              </p:cNvPr>
              <p:cNvPicPr/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619" y="299629"/>
                <a:ext cx="1037826" cy="1043661"/>
              </a:xfrm>
              <a:prstGeom prst="rect">
                <a:avLst/>
              </a:prstGeom>
              <a:noFill/>
            </p:spPr>
          </p:pic>
        </p:grp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12E35D30-B645-49D2-92B7-51686CC93D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017" y="126492"/>
              <a:ext cx="0" cy="76975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149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68B5520A-52AF-4338-9219-7985A43254E0}"/>
              </a:ext>
            </a:extLst>
          </p:cNvPr>
          <p:cNvCxnSpPr>
            <a:cxnSpLocks/>
          </p:cNvCxnSpPr>
          <p:nvPr/>
        </p:nvCxnSpPr>
        <p:spPr>
          <a:xfrm flipV="1">
            <a:off x="795480" y="1457554"/>
            <a:ext cx="1362368" cy="20746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46DA9925-45FC-4025-938C-3F36C69767FE}"/>
              </a:ext>
            </a:extLst>
          </p:cNvPr>
          <p:cNvCxnSpPr>
            <a:cxnSpLocks/>
          </p:cNvCxnSpPr>
          <p:nvPr/>
        </p:nvCxnSpPr>
        <p:spPr>
          <a:xfrm flipV="1">
            <a:off x="1755363" y="1511559"/>
            <a:ext cx="4738743" cy="13408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6894F2C2-4674-4965-AEC6-30D91BD171EC}"/>
              </a:ext>
            </a:extLst>
          </p:cNvPr>
          <p:cNvCxnSpPr>
            <a:cxnSpLocks/>
          </p:cNvCxnSpPr>
          <p:nvPr/>
        </p:nvCxnSpPr>
        <p:spPr>
          <a:xfrm flipV="1">
            <a:off x="2688843" y="4852448"/>
            <a:ext cx="4824567" cy="13703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D2005BE6-1450-4D63-A4FB-91ED3EB1E469}"/>
              </a:ext>
            </a:extLst>
          </p:cNvPr>
          <p:cNvSpPr/>
          <p:nvPr/>
        </p:nvSpPr>
        <p:spPr>
          <a:xfrm>
            <a:off x="5781369" y="5383155"/>
            <a:ext cx="1460090" cy="1415845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05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проектов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18.000 </a:t>
            </a:r>
            <a:r>
              <a:rPr lang="ru-RU" sz="1400" b="1" dirty="0">
                <a:solidFill>
                  <a:schemeClr val="tx1"/>
                </a:solidFill>
              </a:rPr>
              <a:t>млн. </a:t>
            </a:r>
            <a:r>
              <a:rPr lang="ru-RU" sz="1400" b="1" dirty="0" err="1">
                <a:solidFill>
                  <a:schemeClr val="tx1"/>
                </a:solidFill>
              </a:rPr>
              <a:t>тг</a:t>
            </a:r>
            <a:r>
              <a:rPr lang="ru-RU" sz="1400" b="1" dirty="0">
                <a:solidFill>
                  <a:schemeClr val="tx1"/>
                </a:solidFill>
              </a:rPr>
              <a:t>, в т.ч.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6.500 </a:t>
            </a:r>
            <a:r>
              <a:rPr lang="ru-RU" sz="1400" b="1" dirty="0">
                <a:solidFill>
                  <a:schemeClr val="tx1"/>
                </a:solidFill>
              </a:rPr>
              <a:t>млн. </a:t>
            </a:r>
            <a:r>
              <a:rPr lang="ru-RU" sz="1400" b="1" dirty="0" err="1">
                <a:solidFill>
                  <a:schemeClr val="tx1"/>
                </a:solidFill>
              </a:rPr>
              <a:t>тг</a:t>
            </a:r>
            <a:r>
              <a:rPr lang="ru-RU" sz="1400" b="1" dirty="0">
                <a:solidFill>
                  <a:schemeClr val="tx1"/>
                </a:solidFill>
              </a:rPr>
              <a:t>. займы БВУ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reforef.ru/outozua/%D0%97%D0%B4%D0%BE%D1%80%D0%BE%D0%B2%D1%8C%D0%B5+%D0%B8+%D1%80%D0%B0%D0%B1%D0%BE%D1%82%D0%B0%3A+%D0%BF%D1%81%D0%B8%D1%85%D0%BE%D0%BB%D0%BE%D0%B3%D0%B8%D1%87%D0%B5%D1%81%D0%BA%D0%B8%D0%B9+%D0%B0%D1%81%D0%BF%D0%B5%D0%BA%D1%82a/1214592_html_m4ceed702.gif">
            <a:extLst>
              <a:ext uri="{FF2B5EF4-FFF2-40B4-BE49-F238E27FC236}">
                <a16:creationId xmlns="" xmlns:a16="http://schemas.microsoft.com/office/drawing/2014/main" id="{B5D6858B-FD04-4F39-85FD-74BDE468E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38" y="5432355"/>
            <a:ext cx="412800" cy="24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D936A62B-2B2A-480B-A0A7-52A0EF88F861}"/>
              </a:ext>
            </a:extLst>
          </p:cNvPr>
          <p:cNvSpPr/>
          <p:nvPr/>
        </p:nvSpPr>
        <p:spPr>
          <a:xfrm>
            <a:off x="2157848" y="900338"/>
            <a:ext cx="1460090" cy="1415845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&gt;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60 </a:t>
            </a:r>
            <a:r>
              <a:rPr lang="ru-RU" sz="2200" b="1" dirty="0">
                <a:solidFill>
                  <a:schemeClr val="tx1"/>
                </a:solidFill>
              </a:rPr>
              <a:t>000</a:t>
            </a:r>
            <a:r>
              <a:rPr lang="ru-RU" sz="2000" b="1" dirty="0">
                <a:solidFill>
                  <a:schemeClr val="tx1"/>
                </a:solidFill>
              </a:rPr>
              <a:t> тонн СО</a:t>
            </a:r>
            <a:r>
              <a:rPr lang="ru-RU" sz="2000" b="1" baseline="-25000" dirty="0">
                <a:solidFill>
                  <a:schemeClr val="tx1"/>
                </a:solidFill>
              </a:rPr>
              <a:t>2 </a:t>
            </a:r>
            <a:r>
              <a:rPr lang="ru-RU" sz="2000" b="1" dirty="0">
                <a:solidFill>
                  <a:schemeClr val="tx1"/>
                </a:solidFill>
              </a:rPr>
              <a:t>в год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5071502E-1094-487F-B263-3CFFEA1C67D8}"/>
              </a:ext>
            </a:extLst>
          </p:cNvPr>
          <p:cNvCxnSpPr>
            <a:cxnSpLocks/>
            <a:endCxn id="12" idx="6"/>
          </p:cNvCxnSpPr>
          <p:nvPr/>
        </p:nvCxnSpPr>
        <p:spPr>
          <a:xfrm flipH="1" flipV="1">
            <a:off x="3617938" y="1608261"/>
            <a:ext cx="390832" cy="27324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09443EF6-5AD1-4018-BC89-8B304AE8DA67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5171141" y="3508537"/>
            <a:ext cx="610228" cy="25825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8EB815E4-8727-40D1-A9B2-02B3738416BF}"/>
              </a:ext>
            </a:extLst>
          </p:cNvPr>
          <p:cNvCxnSpPr>
            <a:cxnSpLocks/>
          </p:cNvCxnSpPr>
          <p:nvPr/>
        </p:nvCxnSpPr>
        <p:spPr>
          <a:xfrm flipV="1">
            <a:off x="7241459" y="3914002"/>
            <a:ext cx="1256406" cy="2308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29E62495-6537-4569-AA98-2368953BAE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913691"/>
              </p:ext>
            </p:extLst>
          </p:nvPr>
        </p:nvGraphicFramePr>
        <p:xfrm>
          <a:off x="-94001" y="2653764"/>
          <a:ext cx="4700115" cy="376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00248FF5-E72F-4C48-A0EE-C3FB4BC556E6}"/>
              </a:ext>
            </a:extLst>
          </p:cNvPr>
          <p:cNvSpPr/>
          <p:nvPr/>
        </p:nvSpPr>
        <p:spPr>
          <a:xfrm>
            <a:off x="1511709" y="3823893"/>
            <a:ext cx="1460090" cy="1415845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900" b="1" dirty="0" smtClean="0"/>
              <a:t>108 </a:t>
            </a:r>
            <a:r>
              <a:rPr lang="ru-RU" sz="1900" b="1" dirty="0"/>
              <a:t>проекта в РК, </a:t>
            </a:r>
            <a:r>
              <a:rPr lang="ru-RU" sz="1900" b="1" dirty="0">
                <a:solidFill>
                  <a:schemeClr val="tx1"/>
                </a:solidFill>
              </a:rPr>
              <a:t>в т.ч. </a:t>
            </a:r>
            <a:r>
              <a:rPr lang="ru-RU" sz="1900" b="1" dirty="0" smtClean="0">
                <a:solidFill>
                  <a:schemeClr val="tx1"/>
                </a:solidFill>
              </a:rPr>
              <a:t>12 </a:t>
            </a:r>
            <a:r>
              <a:rPr lang="ru-RU" sz="1900" b="1" dirty="0">
                <a:solidFill>
                  <a:schemeClr val="tx1"/>
                </a:solidFill>
              </a:rPr>
              <a:t>ГЧП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FC00BDDE-7D86-481B-94FC-86C92F60AE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95249"/>
              </p:ext>
            </p:extLst>
          </p:nvPr>
        </p:nvGraphicFramePr>
        <p:xfrm>
          <a:off x="4739885" y="1332694"/>
          <a:ext cx="4324722" cy="376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32C19CB4-E856-4434-BC14-F38877B5286F}"/>
              </a:ext>
            </a:extLst>
          </p:cNvPr>
          <p:cNvSpPr/>
          <p:nvPr/>
        </p:nvSpPr>
        <p:spPr>
          <a:xfrm>
            <a:off x="6172201" y="2498157"/>
            <a:ext cx="1460090" cy="1415845"/>
          </a:xfrm>
          <a:prstGeom prst="ellipse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/>
              <a:t>1 000 </a:t>
            </a:r>
            <a:r>
              <a:rPr lang="ru-RU" sz="2000" b="1" dirty="0"/>
              <a:t>млн. тенге  </a:t>
            </a:r>
            <a:r>
              <a:rPr lang="ru-RU" sz="2000" dirty="0"/>
              <a:t>субсидий 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="" xmlns:a16="http://schemas.microsoft.com/office/drawing/2014/main" id="{31551507-33E6-45BB-880F-045A45CA7886}"/>
              </a:ext>
            </a:extLst>
          </p:cNvPr>
          <p:cNvSpPr txBox="1"/>
          <p:nvPr/>
        </p:nvSpPr>
        <p:spPr>
          <a:xfrm>
            <a:off x="0" y="149106"/>
            <a:ext cx="4837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Итоги реализации механизма «зеленого» </a:t>
            </a:r>
            <a:r>
              <a:rPr lang="ru-RU" sz="2000" b="1" dirty="0" smtClean="0"/>
              <a:t>субсидирования</a:t>
            </a:r>
            <a:endParaRPr lang="ru-RU" sz="20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878017" y="126492"/>
            <a:ext cx="4126796" cy="870976"/>
            <a:chOff x="4878017" y="126492"/>
            <a:chExt cx="4126796" cy="870976"/>
          </a:xfrm>
        </p:grpSpPr>
        <p:grpSp>
          <p:nvGrpSpPr>
            <p:cNvPr id="45" name="Группа 44">
              <a:extLst>
                <a:ext uri="{FF2B5EF4-FFF2-40B4-BE49-F238E27FC236}">
                  <a16:creationId xmlns="" xmlns:a16="http://schemas.microsoft.com/office/drawing/2014/main" id="{571FA8C2-05AD-4CF4-970C-687407903A98}"/>
                </a:ext>
              </a:extLst>
            </p:cNvPr>
            <p:cNvGrpSpPr/>
            <p:nvPr/>
          </p:nvGrpSpPr>
          <p:grpSpPr>
            <a:xfrm>
              <a:off x="5039298" y="126492"/>
              <a:ext cx="3965515" cy="870976"/>
              <a:chOff x="327898" y="184142"/>
              <a:chExt cx="6146890" cy="1311580"/>
            </a:xfrm>
          </p:grpSpPr>
          <p:pic>
            <p:nvPicPr>
              <p:cNvPr id="46" name="Picture 2" descr="GEF-notag-lowres_0">
                <a:extLst>
                  <a:ext uri="{FF2B5EF4-FFF2-40B4-BE49-F238E27FC236}">
                    <a16:creationId xmlns="" xmlns:a16="http://schemas.microsoft.com/office/drawing/2014/main" id="{A33DF731-4D97-4D6B-B382-B1902F7C1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898" y="360519"/>
                <a:ext cx="938240" cy="1021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="" xmlns:a16="http://schemas.microsoft.com/office/drawing/2014/main" id="{21D0DD96-D3D6-4FF6-B595-90FC41804C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/>
              <a:srcRect l="78651" t="20415" r="7064" b="34641"/>
              <a:stretch/>
            </p:blipFill>
            <p:spPr>
              <a:xfrm>
                <a:off x="5736381" y="246486"/>
                <a:ext cx="738407" cy="1249236"/>
              </a:xfrm>
              <a:prstGeom prst="rect">
                <a:avLst/>
              </a:prstGeom>
            </p:spPr>
          </p:pic>
          <p:pic>
            <p:nvPicPr>
              <p:cNvPr id="48" name="Picture 10" descr="Damu_Logo_Ru">
                <a:extLst>
                  <a:ext uri="{FF2B5EF4-FFF2-40B4-BE49-F238E27FC236}">
                    <a16:creationId xmlns="" xmlns:a16="http://schemas.microsoft.com/office/drawing/2014/main" id="{2507AA33-B6CD-4040-9BF8-385B4B1347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8925" y="461874"/>
                <a:ext cx="2118553" cy="628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Рисунок 48">
                <a:extLst>
                  <a:ext uri="{FF2B5EF4-FFF2-40B4-BE49-F238E27FC236}">
                    <a16:creationId xmlns="" xmlns:a16="http://schemas.microsoft.com/office/drawing/2014/main" id="{0C529F8F-8D66-4860-8526-D83F89F93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59" y="184142"/>
                <a:ext cx="1063941" cy="1183604"/>
              </a:xfrm>
              <a:prstGeom prst="rect">
                <a:avLst/>
              </a:prstGeom>
            </p:spPr>
          </p:pic>
          <p:pic>
            <p:nvPicPr>
              <p:cNvPr id="50" name="Рисунок 49" descr="Описание: Описание: герб">
                <a:extLst>
                  <a:ext uri="{FF2B5EF4-FFF2-40B4-BE49-F238E27FC236}">
                    <a16:creationId xmlns="" xmlns:a16="http://schemas.microsoft.com/office/drawing/2014/main" id="{B5BC37CF-22A6-46D1-9774-34A672AFF039}"/>
                  </a:ext>
                </a:extLst>
              </p:cNvPr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619" y="299629"/>
                <a:ext cx="1037826" cy="1043661"/>
              </a:xfrm>
              <a:prstGeom prst="rect">
                <a:avLst/>
              </a:prstGeom>
              <a:noFill/>
            </p:spPr>
          </p:pic>
        </p:grpSp>
        <p:cxnSp>
          <p:nvCxnSpPr>
            <p:cNvPr id="51" name="Прямая соединительная линия 50">
              <a:extLst>
                <a:ext uri="{FF2B5EF4-FFF2-40B4-BE49-F238E27FC236}">
                  <a16:creationId xmlns="" xmlns:a16="http://schemas.microsoft.com/office/drawing/2014/main" id="{12E35D30-B645-49D2-92B7-51686CC93D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017" y="126492"/>
              <a:ext cx="0" cy="76975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95E0712-A35F-4E2C-841D-284CAD82ECFC}"/>
              </a:ext>
            </a:extLst>
          </p:cNvPr>
          <p:cNvSpPr txBox="1"/>
          <p:nvPr/>
        </p:nvSpPr>
        <p:spPr>
          <a:xfrm>
            <a:off x="1758760" y="6383860"/>
            <a:ext cx="483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15-90% энергосбережения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4F73E16-2C6A-4523-B321-2FFA1344F47E}"/>
              </a:ext>
            </a:extLst>
          </p:cNvPr>
          <p:cNvSpPr txBox="1"/>
          <p:nvPr/>
        </p:nvSpPr>
        <p:spPr>
          <a:xfrm>
            <a:off x="795480" y="3635339"/>
            <a:ext cx="877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СКО</a:t>
            </a:r>
            <a:endParaRPr lang="ru-RU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27C64E1-C0E6-4222-BAB9-4CB4061A09E1}"/>
              </a:ext>
            </a:extLst>
          </p:cNvPr>
          <p:cNvSpPr txBox="1"/>
          <p:nvPr/>
        </p:nvSpPr>
        <p:spPr>
          <a:xfrm>
            <a:off x="1755363" y="2873399"/>
            <a:ext cx="877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ЮКО</a:t>
            </a:r>
            <a:endParaRPr lang="ru-RU" sz="1600" dirty="0"/>
          </a:p>
        </p:txBody>
      </p:sp>
      <p:sp>
        <p:nvSpPr>
          <p:cNvPr id="29" name="TextBox 1">
            <a:extLst>
              <a:ext uri="{FF2B5EF4-FFF2-40B4-BE49-F238E27FC236}">
                <a16:creationId xmlns="" xmlns:a16="http://schemas.microsoft.com/office/drawing/2014/main" id="{133BF0F0-AF5A-4C3D-AEDF-85812F7EA399}"/>
              </a:ext>
            </a:extLst>
          </p:cNvPr>
          <p:cNvSpPr txBox="1"/>
          <p:nvPr/>
        </p:nvSpPr>
        <p:spPr>
          <a:xfrm>
            <a:off x="5252253" y="3852140"/>
            <a:ext cx="182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Теплоснабжение 55%</a:t>
            </a:r>
          </a:p>
        </p:txBody>
      </p:sp>
    </p:spTree>
    <p:extLst>
      <p:ext uri="{BB962C8B-B14F-4D97-AF65-F5344CB8AC3E}">
        <p14:creationId xmlns:p14="http://schemas.microsoft.com/office/powerpoint/2010/main" val="74436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76"/>
          <p:cNvSpPr txBox="1">
            <a:spLocks/>
          </p:cNvSpPr>
          <p:nvPr/>
        </p:nvSpPr>
        <p:spPr>
          <a:xfrm>
            <a:off x="126348" y="698252"/>
            <a:ext cx="8478100" cy="102870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3D5F13"/>
                </a:solidFill>
                <a:latin typeface="Arial Black" panose="020B0A04020102020204" pitchFamily="34" charset="0"/>
                <a:ea typeface="ＭＳ Ｐゴシック" pitchFamily="34" charset="-128"/>
                <a:cs typeface="+mn-cs"/>
              </a:rPr>
              <a:t>Механизм предоставления субсидии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t="44523" r="-246" b="35111"/>
          <a:stretch/>
        </p:blipFill>
        <p:spPr>
          <a:xfrm>
            <a:off x="1" y="5958697"/>
            <a:ext cx="9143999" cy="89930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126348" y="1553368"/>
            <a:ext cx="1987659" cy="480261"/>
            <a:chOff x="115333" y="779"/>
            <a:chExt cx="1449055" cy="640348"/>
          </a:xfrm>
          <a:solidFill>
            <a:srgbClr val="3D5F13"/>
          </a:solidFill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15333" y="779"/>
              <a:ext cx="1449055" cy="640348"/>
            </a:xfrm>
            <a:prstGeom prst="roundRect">
              <a:avLst>
                <a:gd name="adj" fmla="val 16670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46598" y="32044"/>
              <a:ext cx="1386525" cy="5778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400" dirty="0">
                  <a:latin typeface="Arial Black" panose="020B0A04020102020204" pitchFamily="34" charset="0"/>
                </a:rPr>
                <a:t>1. Заявитель</a:t>
              </a:r>
              <a:endParaRPr lang="ru-RU" sz="14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214926" y="1622821"/>
            <a:ext cx="2193639" cy="369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kk-K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</a:t>
            </a:r>
            <a:r>
              <a:rPr lang="kk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заявку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0209" y="2380354"/>
            <a:ext cx="1984005" cy="480261"/>
          </a:xfrm>
          <a:prstGeom prst="roundRect">
            <a:avLst>
              <a:gd name="adj" fmla="val 16670"/>
            </a:avLst>
          </a:prstGeom>
          <a:solidFill>
            <a:srgbClr val="3D5F1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400" dirty="0">
                <a:latin typeface="Arial Black" panose="020B0A04020102020204" pitchFamily="34" charset="0"/>
              </a:rPr>
              <a:t>2. Секретариат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2238874" y="2137397"/>
            <a:ext cx="3001101" cy="857407"/>
            <a:chOff x="2877695" y="576065"/>
            <a:chExt cx="3337961" cy="66472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877695" y="576065"/>
              <a:ext cx="3337961" cy="5175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2877695" y="723237"/>
              <a:ext cx="3337961" cy="517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kk-KZ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Прием заявок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Проверка комплектации документов, анализ полноты документов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114543" y="3135907"/>
            <a:ext cx="1968065" cy="480261"/>
          </a:xfrm>
          <a:prstGeom prst="roundRect">
            <a:avLst>
              <a:gd name="adj" fmla="val 16670"/>
            </a:avLst>
          </a:prstGeom>
          <a:solidFill>
            <a:srgbClr val="3D5F1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400" dirty="0">
                <a:latin typeface="Arial Black" panose="020B0A04020102020204" pitchFamily="34" charset="0"/>
              </a:rPr>
              <a:t>3. Технический партнер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112358" y="3978615"/>
            <a:ext cx="1972802" cy="480261"/>
            <a:chOff x="115333" y="779"/>
            <a:chExt cx="1449055" cy="640348"/>
          </a:xfrm>
          <a:solidFill>
            <a:srgbClr val="3D5F13"/>
          </a:solidFill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15333" y="779"/>
              <a:ext cx="1449055" cy="640348"/>
            </a:xfrm>
            <a:prstGeom prst="roundRect">
              <a:avLst>
                <a:gd name="adj" fmla="val 16670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146598" y="32044"/>
              <a:ext cx="1386525" cy="5778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400" dirty="0">
                  <a:latin typeface="Arial Black" panose="020B0A04020102020204" pitchFamily="34" charset="0"/>
                </a:rPr>
                <a:t>4. КУП</a:t>
              </a:r>
              <a:endParaRPr lang="ru-RU" sz="14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036055" y="1582262"/>
            <a:ext cx="1972802" cy="480261"/>
            <a:chOff x="115333" y="779"/>
            <a:chExt cx="1449055" cy="640348"/>
          </a:xfrm>
          <a:solidFill>
            <a:srgbClr val="3D5F13"/>
          </a:solidFill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115333" y="779"/>
              <a:ext cx="1449055" cy="640348"/>
            </a:xfrm>
            <a:prstGeom prst="roundRect">
              <a:avLst>
                <a:gd name="adj" fmla="val 16670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46598" y="32044"/>
              <a:ext cx="1386525" cy="5778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400" dirty="0">
                  <a:latin typeface="Arial Black" panose="020B0A04020102020204" pitchFamily="34" charset="0"/>
                </a:rPr>
                <a:t>5. БВУ</a:t>
              </a:r>
              <a:endParaRPr lang="ru-RU" sz="14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036054" y="2392541"/>
            <a:ext cx="1972802" cy="480261"/>
            <a:chOff x="115333" y="779"/>
            <a:chExt cx="1449055" cy="640348"/>
          </a:xfrm>
          <a:solidFill>
            <a:srgbClr val="3D5F13"/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15333" y="779"/>
              <a:ext cx="1449055" cy="640348"/>
            </a:xfrm>
            <a:prstGeom prst="roundRect">
              <a:avLst>
                <a:gd name="adj" fmla="val 16670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146598" y="32044"/>
              <a:ext cx="1386525" cy="5778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400" dirty="0">
                  <a:latin typeface="Arial Black" panose="020B0A04020102020204" pitchFamily="34" charset="0"/>
                </a:rPr>
                <a:t>6. Фонд «Даму»</a:t>
              </a:r>
              <a:endParaRPr lang="ru-RU" sz="14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222398" y="3110332"/>
            <a:ext cx="3000508" cy="540713"/>
            <a:chOff x="4567337" y="1300438"/>
            <a:chExt cx="3375720" cy="445887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4567337" y="1300438"/>
              <a:ext cx="1841374" cy="4144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4605096" y="1331829"/>
              <a:ext cx="3337961" cy="414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buChar char="••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Проводит техническую оценку;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buChar char="••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Заключение по проекту 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176411" y="4544780"/>
            <a:ext cx="1341342" cy="411711"/>
            <a:chOff x="5453775" y="2298866"/>
            <a:chExt cx="913855" cy="54894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5453775" y="2298866"/>
              <a:ext cx="882928" cy="5175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5484702" y="2330257"/>
              <a:ext cx="882928" cy="517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НПП;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АФК;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МИР;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МЭ;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МФИ;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ОО;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ПРООН</a:t>
              </a: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6988120" y="1728395"/>
            <a:ext cx="1782198" cy="334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предоставлении займа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008856" y="2937712"/>
            <a:ext cx="2156361" cy="550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трехстороннего договора субсидирования и/или гарантирования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 субсидий и/или гарантии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36" y="3921465"/>
            <a:ext cx="1182773" cy="1819513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1114007" y="2007288"/>
            <a:ext cx="382224" cy="28327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1101594" y="2701917"/>
            <a:ext cx="382224" cy="28327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1120216" y="3561416"/>
            <a:ext cx="382224" cy="28327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1123638" y="4339410"/>
            <a:ext cx="382224" cy="28327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6140252" y="1991657"/>
            <a:ext cx="382224" cy="28327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974515" y="5956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Myriad Pro" pitchFamily="34" charset="0"/>
              </a:rPr>
              <a:t>Проект Правительства и ПРООН-ГЭФ:           «Устойчивые города для </a:t>
            </a:r>
            <a:r>
              <a:rPr lang="ru-RU" alt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Myriad Pro" pitchFamily="34" charset="0"/>
              </a:rPr>
              <a:t>низкоуглеродного</a:t>
            </a:r>
            <a:r>
              <a:rPr lang="ru-RU" altLang="ru-RU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Myriad Pro" pitchFamily="34" charset="0"/>
              </a:rPr>
              <a:t> развития»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6" name="Picture 2" descr="ÐÐ°ÑÑÐ¸Ð½ÐºÐ¸ Ð¿Ð¾ Ð·Ð°Ð¿ÑÐ¾ÑÑ ÑÑÑ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65138"/>
            <a:ext cx="895349" cy="89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783" y="1524793"/>
            <a:ext cx="4878742" cy="433308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33427" y="5767766"/>
            <a:ext cx="2979453" cy="1728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Техническая оценка</a:t>
            </a: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392240" y="4030243"/>
            <a:ext cx="3574020" cy="1765822"/>
          </a:xfrm>
          <a:prstGeom prst="wedgeRoundRectCallout">
            <a:avLst>
              <a:gd name="adj1" fmla="val -73271"/>
              <a:gd name="adj2" fmla="val -1337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28 </a:t>
            </a:r>
            <a:r>
              <a:rPr lang="kk-KZ" sz="2000" dirty="0">
                <a:solidFill>
                  <a:schemeClr val="tx1"/>
                </a:solidFill>
              </a:rPr>
              <a:t>марта </a:t>
            </a:r>
            <a:r>
              <a:rPr lang="ru-RU" sz="2000" dirty="0">
                <a:solidFill>
                  <a:schemeClr val="tx1"/>
                </a:solidFill>
              </a:rPr>
              <a:t>2018 г.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Первое заседание КУП по рассмотрению поступивших заявок на получение мер финансовой поддержки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5727699" y="126492"/>
            <a:ext cx="3277113" cy="707724"/>
            <a:chOff x="4878017" y="126492"/>
            <a:chExt cx="4126796" cy="870976"/>
          </a:xfrm>
        </p:grpSpPr>
        <p:grpSp>
          <p:nvGrpSpPr>
            <p:cNvPr id="64" name="Группа 63">
              <a:extLst>
                <a:ext uri="{FF2B5EF4-FFF2-40B4-BE49-F238E27FC236}">
                  <a16:creationId xmlns="" xmlns:a16="http://schemas.microsoft.com/office/drawing/2014/main" id="{571FA8C2-05AD-4CF4-970C-687407903A98}"/>
                </a:ext>
              </a:extLst>
            </p:cNvPr>
            <p:cNvGrpSpPr/>
            <p:nvPr/>
          </p:nvGrpSpPr>
          <p:grpSpPr>
            <a:xfrm>
              <a:off x="5039298" y="126492"/>
              <a:ext cx="3965515" cy="870976"/>
              <a:chOff x="327898" y="184142"/>
              <a:chExt cx="6146890" cy="1311580"/>
            </a:xfrm>
          </p:grpSpPr>
          <p:pic>
            <p:nvPicPr>
              <p:cNvPr id="68" name="Picture 2" descr="GEF-notag-lowres_0">
                <a:extLst>
                  <a:ext uri="{FF2B5EF4-FFF2-40B4-BE49-F238E27FC236}">
                    <a16:creationId xmlns="" xmlns:a16="http://schemas.microsoft.com/office/drawing/2014/main" id="{A33DF731-4D97-4D6B-B382-B1902F7C1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898" y="360519"/>
                <a:ext cx="938240" cy="1021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Рисунок 68">
                <a:extLst>
                  <a:ext uri="{FF2B5EF4-FFF2-40B4-BE49-F238E27FC236}">
                    <a16:creationId xmlns="" xmlns:a16="http://schemas.microsoft.com/office/drawing/2014/main" id="{21D0DD96-D3D6-4FF6-B595-90FC41804C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/>
              <a:srcRect l="78651" t="20415" r="7064" b="34641"/>
              <a:stretch/>
            </p:blipFill>
            <p:spPr>
              <a:xfrm>
                <a:off x="5736381" y="246486"/>
                <a:ext cx="738407" cy="1249236"/>
              </a:xfrm>
              <a:prstGeom prst="rect">
                <a:avLst/>
              </a:prstGeom>
            </p:spPr>
          </p:pic>
          <p:pic>
            <p:nvPicPr>
              <p:cNvPr id="70" name="Picture 10" descr="Damu_Logo_Ru">
                <a:extLst>
                  <a:ext uri="{FF2B5EF4-FFF2-40B4-BE49-F238E27FC236}">
                    <a16:creationId xmlns="" xmlns:a16="http://schemas.microsoft.com/office/drawing/2014/main" id="{2507AA33-B6CD-4040-9BF8-385B4B1347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8925" y="461874"/>
                <a:ext cx="2118553" cy="628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Рисунок 70">
                <a:extLst>
                  <a:ext uri="{FF2B5EF4-FFF2-40B4-BE49-F238E27FC236}">
                    <a16:creationId xmlns="" xmlns:a16="http://schemas.microsoft.com/office/drawing/2014/main" id="{0C529F8F-8D66-4860-8526-D83F89F93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59" y="184142"/>
                <a:ext cx="1063941" cy="1183604"/>
              </a:xfrm>
              <a:prstGeom prst="rect">
                <a:avLst/>
              </a:prstGeom>
            </p:spPr>
          </p:pic>
          <p:pic>
            <p:nvPicPr>
              <p:cNvPr id="72" name="Рисунок 71" descr="Описание: Описание: герб">
                <a:extLst>
                  <a:ext uri="{FF2B5EF4-FFF2-40B4-BE49-F238E27FC236}">
                    <a16:creationId xmlns="" xmlns:a16="http://schemas.microsoft.com/office/drawing/2014/main" id="{B5BC37CF-22A6-46D1-9774-34A672AFF039}"/>
                  </a:ext>
                </a:extLst>
              </p:cNvPr>
              <p:cNvPicPr/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619" y="299629"/>
                <a:ext cx="1037826" cy="1043661"/>
              </a:xfrm>
              <a:prstGeom prst="rect">
                <a:avLst/>
              </a:prstGeom>
              <a:noFill/>
            </p:spPr>
          </p:pic>
        </p:grpSp>
        <p:cxnSp>
          <p:nvCxnSpPr>
            <p:cNvPr id="67" name="Прямая соединительная линия 66">
              <a:extLst>
                <a:ext uri="{FF2B5EF4-FFF2-40B4-BE49-F238E27FC236}">
                  <a16:creationId xmlns="" xmlns:a16="http://schemas.microsoft.com/office/drawing/2014/main" id="{12E35D30-B645-49D2-92B7-51686CC93D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017" y="126492"/>
              <a:ext cx="0" cy="76975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6740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1331</Words>
  <Application>Microsoft Office PowerPoint</Application>
  <PresentationFormat>Экран (4:3)</PresentationFormat>
  <Paragraphs>274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MS Gothic</vt:lpstr>
      <vt:lpstr>MS PGothic</vt:lpstr>
      <vt:lpstr>MS PGothic</vt:lpstr>
      <vt:lpstr>Arial</vt:lpstr>
      <vt:lpstr>Arial Black</vt:lpstr>
      <vt:lpstr>Calibri</vt:lpstr>
      <vt:lpstr>Calibri Light</vt:lpstr>
      <vt:lpstr>Cambria</vt:lpstr>
      <vt:lpstr>Century Gothic</vt:lpstr>
      <vt:lpstr>Myriad Pro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Поддерживаемые энергоэффективные проекты</vt:lpstr>
      <vt:lpstr>Условия субсидирования ставки вознаграждения по кредитам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ТЕХНИЧЕСКОЕ СОПРОВОЖДЕНИЕ НИЗКОУГЛЕРОДНЫХ ГЧП ПРОЕКТОВ В ПИЛОТНЫХ ГОРОДАХ КАЗАХСТАНА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Birzhan Yevniyev</dc:creator>
  <cp:lastModifiedBy>Birzhan Yevniyev</cp:lastModifiedBy>
  <cp:revision>31</cp:revision>
  <dcterms:created xsi:type="dcterms:W3CDTF">2018-09-06T04:06:34Z</dcterms:created>
  <dcterms:modified xsi:type="dcterms:W3CDTF">2020-10-15T07:24:01Z</dcterms:modified>
</cp:coreProperties>
</file>